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15"/>
  </p:notesMasterIdLst>
  <p:sldIdLst>
    <p:sldId id="2561" r:id="rId2"/>
    <p:sldId id="2562" r:id="rId3"/>
    <p:sldId id="2574" r:id="rId4"/>
    <p:sldId id="2564" r:id="rId5"/>
    <p:sldId id="2565" r:id="rId6"/>
    <p:sldId id="2566" r:id="rId7"/>
    <p:sldId id="2575" r:id="rId8"/>
    <p:sldId id="2576" r:id="rId9"/>
    <p:sldId id="2568" r:id="rId10"/>
    <p:sldId id="2579" r:id="rId11"/>
    <p:sldId id="2577" r:id="rId12"/>
    <p:sldId id="2578" r:id="rId13"/>
    <p:sldId id="258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2889" autoAdjust="0"/>
  </p:normalViewPr>
  <p:slideViewPr>
    <p:cSldViewPr snapToGrid="0">
      <p:cViewPr varScale="1">
        <p:scale>
          <a:sx n="80" d="100"/>
          <a:sy n="80" d="100"/>
        </p:scale>
        <p:origin x="3883" y="2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22A39F-F571-48C4-9AAD-7B946ADB348B}" type="doc">
      <dgm:prSet loTypeId="urn:microsoft.com/office/officeart/2024/3/layout/verticalVisualTextBlock1" loCatId="Picture" qsTypeId="urn:microsoft.com/office/officeart/2005/8/quickstyle/simple4" qsCatId="simple" csTypeId="urn:microsoft.com/office/officeart/2005/8/colors/accent5_2" csCatId="accent5" phldr="1"/>
      <dgm:spPr/>
      <dgm:t>
        <a:bodyPr/>
        <a:lstStyle/>
        <a:p>
          <a:endParaRPr lang="fr-FR"/>
        </a:p>
      </dgm:t>
    </dgm:pt>
    <dgm:pt modelId="{60A8A9B3-0BD8-472E-B2E7-316323557820}">
      <dgm:prSet/>
      <dgm:spPr/>
      <dgm:t>
        <a:bodyPr/>
        <a:lstStyle/>
        <a:p>
          <a:pPr>
            <a:lnSpc>
              <a:spcPct val="100000"/>
            </a:lnSpc>
            <a:defRPr b="1"/>
          </a:pPr>
          <a:r>
            <a:rPr lang="fr-FR" noProof="0" dirty="0"/>
            <a:t>Contexte du projet</a:t>
          </a:r>
        </a:p>
      </dgm:t>
    </dgm:pt>
    <dgm:pt modelId="{F55D142E-429F-4C1E-8533-628B75F0C92D}" type="parTrans" cxnId="{461CA94A-A523-4C30-A051-C7FE54E5D1E3}">
      <dgm:prSet/>
      <dgm:spPr/>
      <dgm:t>
        <a:bodyPr/>
        <a:lstStyle/>
        <a:p>
          <a:endParaRPr lang="fr-FR"/>
        </a:p>
      </dgm:t>
    </dgm:pt>
    <dgm:pt modelId="{F6046910-D012-4937-AAB6-E0718F628D15}" type="sibTrans" cxnId="{461CA94A-A523-4C30-A051-C7FE54E5D1E3}">
      <dgm:prSet/>
      <dgm:spPr/>
      <dgm:t>
        <a:bodyPr/>
        <a:lstStyle/>
        <a:p>
          <a:pPr>
            <a:lnSpc>
              <a:spcPct val="100000"/>
            </a:lnSpc>
            <a:defRPr b="1"/>
          </a:pPr>
          <a:endParaRPr lang="fr-FR"/>
        </a:p>
      </dgm:t>
    </dgm:pt>
    <dgm:pt modelId="{241F8B8D-61E3-4314-8267-678E047B8B95}">
      <dgm:prSet/>
      <dgm:spPr/>
      <dgm:t>
        <a:bodyPr/>
        <a:lstStyle/>
        <a:p>
          <a:pPr>
            <a:lnSpc>
              <a:spcPct val="100000"/>
            </a:lnSpc>
            <a:buFont typeface="Arial" panose="020B0604020202020204" pitchFamily="34" charset="0"/>
            <a:buChar char="•"/>
          </a:pPr>
          <a:r>
            <a:rPr lang="fr-FR" noProof="0" dirty="0"/>
            <a:t>Le client, une entreprise de santé, gère un volume croissant de données.</a:t>
          </a:r>
        </a:p>
      </dgm:t>
    </dgm:pt>
    <dgm:pt modelId="{C74048C5-77FD-4F52-9A1D-7792EF830C7E}" type="parTrans" cxnId="{18C85574-C683-4439-B982-9391287923AD}">
      <dgm:prSet/>
      <dgm:spPr/>
      <dgm:t>
        <a:bodyPr/>
        <a:lstStyle/>
        <a:p>
          <a:endParaRPr lang="fr-FR"/>
        </a:p>
      </dgm:t>
    </dgm:pt>
    <dgm:pt modelId="{F7817A63-4180-45EC-9712-154EA1A74290}" type="sibTrans" cxnId="{18C85574-C683-4439-B982-9391287923AD}">
      <dgm:prSet/>
      <dgm:spPr/>
      <dgm:t>
        <a:bodyPr/>
        <a:lstStyle/>
        <a:p>
          <a:endParaRPr lang="fr-FR"/>
        </a:p>
      </dgm:t>
    </dgm:pt>
    <dgm:pt modelId="{0919C6DB-D663-4BF6-B287-040F7A39B16C}">
      <dgm:prSet/>
      <dgm:spPr/>
      <dgm:t>
        <a:bodyPr/>
        <a:lstStyle/>
        <a:p>
          <a:pPr>
            <a:lnSpc>
              <a:spcPct val="100000"/>
            </a:lnSpc>
            <a:defRPr b="1"/>
          </a:pPr>
          <a:r>
            <a:rPr lang="fr-FR" noProof="0" dirty="0"/>
            <a:t>Objectifs du projet</a:t>
          </a:r>
        </a:p>
      </dgm:t>
    </dgm:pt>
    <dgm:pt modelId="{23E0EF1B-5C48-421B-8AA3-4126672FD5A2}" type="parTrans" cxnId="{A6B58524-154C-4475-B850-1DB8F2413418}">
      <dgm:prSet/>
      <dgm:spPr/>
      <dgm:t>
        <a:bodyPr/>
        <a:lstStyle/>
        <a:p>
          <a:endParaRPr lang="fr-FR"/>
        </a:p>
      </dgm:t>
    </dgm:pt>
    <dgm:pt modelId="{E09DDF8F-452C-4041-B155-0766607D0CA7}" type="sibTrans" cxnId="{A6B58524-154C-4475-B850-1DB8F2413418}">
      <dgm:prSet/>
      <dgm:spPr/>
      <dgm:t>
        <a:bodyPr/>
        <a:lstStyle/>
        <a:p>
          <a:endParaRPr lang="fr-FR"/>
        </a:p>
      </dgm:t>
    </dgm:pt>
    <dgm:pt modelId="{5BA3ED5E-3D05-4E21-ACD7-5392A30BD6D3}">
      <dgm:prSet/>
      <dgm:spPr/>
      <dgm:t>
        <a:bodyPr/>
        <a:lstStyle/>
        <a:p>
          <a:pPr>
            <a:lnSpc>
              <a:spcPct val="100000"/>
            </a:lnSpc>
          </a:pPr>
          <a:r>
            <a:rPr lang="fr-FR" noProof="0" dirty="0"/>
            <a:t>Migrer les données vers MongoDB pour plus de flexibilité.
Utiliser Docker pour assurer la portabilité.
Préparer un déploiement Cloud évolutif.</a:t>
          </a:r>
        </a:p>
      </dgm:t>
    </dgm:pt>
    <dgm:pt modelId="{7E491D07-A6D9-4C58-80B9-816288E4672D}" type="parTrans" cxnId="{CA5CE869-6DF4-44C1-87B0-630728B62B77}">
      <dgm:prSet/>
      <dgm:spPr/>
      <dgm:t>
        <a:bodyPr/>
        <a:lstStyle/>
        <a:p>
          <a:endParaRPr lang="fr-FR"/>
        </a:p>
      </dgm:t>
    </dgm:pt>
    <dgm:pt modelId="{A3AD9FD5-7BC0-43B2-8070-AB17AAE0402F}" type="sibTrans" cxnId="{CA5CE869-6DF4-44C1-87B0-630728B62B77}">
      <dgm:prSet/>
      <dgm:spPr/>
      <dgm:t>
        <a:bodyPr/>
        <a:lstStyle/>
        <a:p>
          <a:endParaRPr lang="fr-FR"/>
        </a:p>
      </dgm:t>
    </dgm:pt>
    <dgm:pt modelId="{AE9793BA-CB0E-4E0D-9C80-2B3E2C5635E6}">
      <dgm:prSet/>
      <dgm:spPr/>
      <dgm:t>
        <a:bodyPr/>
        <a:lstStyle/>
        <a:p>
          <a:pPr>
            <a:lnSpc>
              <a:spcPct val="100000"/>
            </a:lnSpc>
          </a:pPr>
          <a:r>
            <a:rPr lang="fr-FR" noProof="0" dirty="0"/>
            <a:t>Système obsolète, difficile à faire évoluer.
Traitement inefficace des volumes croissants.
Manque d'intégration avec des technologies modernes.</a:t>
          </a:r>
          <a:br>
            <a:rPr lang="fr-FR" noProof="0" dirty="0"/>
          </a:br>
          <a:endParaRPr lang="fr-FR" noProof="0" dirty="0"/>
        </a:p>
      </dgm:t>
    </dgm:pt>
    <dgm:pt modelId="{C51CEB7E-37B3-43F2-8304-8FCB512700C0}" type="sibTrans" cxnId="{A8A3E2C6-462D-4C8C-B100-E4EC1AF3A472}">
      <dgm:prSet/>
      <dgm:spPr/>
      <dgm:t>
        <a:bodyPr/>
        <a:lstStyle/>
        <a:p>
          <a:endParaRPr lang="fr-FR"/>
        </a:p>
      </dgm:t>
    </dgm:pt>
    <dgm:pt modelId="{3EA055A8-4F78-40BA-8B4C-D70E4C3EFB08}" type="parTrans" cxnId="{A8A3E2C6-462D-4C8C-B100-E4EC1AF3A472}">
      <dgm:prSet/>
      <dgm:spPr/>
      <dgm:t>
        <a:bodyPr/>
        <a:lstStyle/>
        <a:p>
          <a:endParaRPr lang="fr-FR"/>
        </a:p>
      </dgm:t>
    </dgm:pt>
    <dgm:pt modelId="{7BA20448-D8C6-4D7E-9E4D-AA1D2F0C5D24}">
      <dgm:prSet/>
      <dgm:spPr/>
      <dgm:t>
        <a:bodyPr/>
        <a:lstStyle/>
        <a:p>
          <a:pPr>
            <a:lnSpc>
              <a:spcPct val="100000"/>
            </a:lnSpc>
            <a:defRPr b="1"/>
          </a:pPr>
          <a:r>
            <a:rPr lang="fr-FR" noProof="0" dirty="0"/>
            <a:t>Défis rencontrés</a:t>
          </a:r>
        </a:p>
      </dgm:t>
    </dgm:pt>
    <dgm:pt modelId="{129E835C-0E37-4569-A367-737FCDC781B8}" type="sibTrans" cxnId="{B8D1FBB7-D1DD-4EA2-A4D5-74A4F5C4E156}">
      <dgm:prSet/>
      <dgm:spPr/>
      <dgm:t>
        <a:bodyPr/>
        <a:lstStyle/>
        <a:p>
          <a:pPr>
            <a:lnSpc>
              <a:spcPct val="100000"/>
            </a:lnSpc>
            <a:defRPr b="1"/>
          </a:pPr>
          <a:endParaRPr lang="fr-FR"/>
        </a:p>
      </dgm:t>
    </dgm:pt>
    <dgm:pt modelId="{A1661F77-48C6-4454-AE3D-D6C8BEC87E7E}" type="parTrans" cxnId="{B8D1FBB7-D1DD-4EA2-A4D5-74A4F5C4E156}">
      <dgm:prSet/>
      <dgm:spPr/>
      <dgm:t>
        <a:bodyPr/>
        <a:lstStyle/>
        <a:p>
          <a:endParaRPr lang="fr-FR"/>
        </a:p>
      </dgm:t>
    </dgm:pt>
    <dgm:pt modelId="{19A7BFD0-38EC-4D78-B72C-EB13E46FEEC7}">
      <dgm:prSet/>
      <dgm:spPr/>
      <dgm:t>
        <a:bodyPr/>
        <a:lstStyle/>
        <a:p>
          <a:pPr>
            <a:lnSpc>
              <a:spcPct val="100000"/>
            </a:lnSpc>
            <a:buFont typeface="Arial" panose="020B0604020202020204" pitchFamily="34" charset="0"/>
            <a:buChar char="•"/>
          </a:pPr>
          <a:r>
            <a:rPr lang="fr-FR" noProof="0" dirty="0"/>
            <a:t>Son système actuel est limité et manque de flexibilité.</a:t>
          </a:r>
          <a:br>
            <a:rPr lang="fr-FR" noProof="0" dirty="0"/>
          </a:br>
          <a:endParaRPr lang="fr-FR" noProof="0" dirty="0"/>
        </a:p>
      </dgm:t>
    </dgm:pt>
    <dgm:pt modelId="{C9094D07-88D5-4583-A042-90DFF2BC28CC}" type="sibTrans" cxnId="{15FF7CD8-34BE-4E80-B523-5E06F035CE4A}">
      <dgm:prSet/>
      <dgm:spPr/>
      <dgm:t>
        <a:bodyPr/>
        <a:lstStyle/>
        <a:p>
          <a:endParaRPr lang="fr-FR"/>
        </a:p>
      </dgm:t>
    </dgm:pt>
    <dgm:pt modelId="{47BABABB-EE49-4E4C-A1A9-0C6A5A2C5551}" type="parTrans" cxnId="{15FF7CD8-34BE-4E80-B523-5E06F035CE4A}">
      <dgm:prSet/>
      <dgm:spPr/>
      <dgm:t>
        <a:bodyPr/>
        <a:lstStyle/>
        <a:p>
          <a:endParaRPr lang="fr-FR"/>
        </a:p>
      </dgm:t>
    </dgm:pt>
    <dgm:pt modelId="{9AB40E40-8C2D-4647-9188-F992F7E6DAB9}" type="pres">
      <dgm:prSet presAssocID="{6722A39F-F571-48C4-9AAD-7B946ADB348B}" presName="Root" presStyleCnt="0">
        <dgm:presLayoutVars>
          <dgm:dir/>
          <dgm:resizeHandles val="exact"/>
        </dgm:presLayoutVars>
      </dgm:prSet>
      <dgm:spPr/>
    </dgm:pt>
    <dgm:pt modelId="{A9BF0E3D-11B0-41F0-AD0C-2F25942453FE}" type="pres">
      <dgm:prSet presAssocID="{60A8A9B3-0BD8-472E-B2E7-316323557820}" presName="Composite" presStyleCnt="0"/>
      <dgm:spPr/>
    </dgm:pt>
    <dgm:pt modelId="{674C1C32-B69B-4D8E-BF4B-11B6CA109E65}" type="pres">
      <dgm:prSet presAssocID="{60A8A9B3-0BD8-472E-B2E7-31632355782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263" r="25983" b="-7"/>
          <a:stretch>
            <a:fillRect l="-25000" r="-25000"/>
          </a:stretch>
        </a:blipFill>
      </dgm:spPr>
      <dgm:extLst>
        <a:ext uri="{E40237B7-FDA0-4F09-8148-C483321AD2D9}">
          <dgm14:cNvPr xmlns:dgm14="http://schemas.microsoft.com/office/drawing/2010/diagram" id="0" name="" descr="Les femmes d’affaires construisent une tour de carrière."/>
        </a:ext>
      </dgm:extLst>
    </dgm:pt>
    <dgm:pt modelId="{A4BF7DA2-1A32-4C04-BE11-94ED20773985}" type="pres">
      <dgm:prSet presAssocID="{60A8A9B3-0BD8-472E-B2E7-316323557820}" presName="Subtitle" presStyleLbl="revTx" presStyleIdx="0" presStyleCnt="6">
        <dgm:presLayoutVars>
          <dgm:chMax val="0"/>
          <dgm:bulletEnabled/>
        </dgm:presLayoutVars>
      </dgm:prSet>
      <dgm:spPr/>
    </dgm:pt>
    <dgm:pt modelId="{23EFA923-F047-48FD-AAAF-48864CE4824F}" type="pres">
      <dgm:prSet presAssocID="{60A8A9B3-0BD8-472E-B2E7-316323557820}" presName="Description" presStyleLbl="revTx" presStyleIdx="1" presStyleCnt="6">
        <dgm:presLayoutVars>
          <dgm:bulletEnabled/>
        </dgm:presLayoutVars>
      </dgm:prSet>
      <dgm:spPr/>
    </dgm:pt>
    <dgm:pt modelId="{E49B4DA1-65EB-4712-841C-B1C30DB5F0AD}" type="pres">
      <dgm:prSet presAssocID="{F6046910-D012-4937-AAB6-E0718F628D15}" presName="sibTrans" presStyleLbl="sibTrans2D1" presStyleIdx="0" presStyleCnt="0"/>
      <dgm:spPr/>
    </dgm:pt>
    <dgm:pt modelId="{70D5C6A4-5697-4F9B-9007-5E2E3DA15B2F}" type="pres">
      <dgm:prSet presAssocID="{7BA20448-D8C6-4D7E-9E4D-AA1D2F0C5D24}" presName="Composite" presStyleCnt="0"/>
      <dgm:spPr/>
    </dgm:pt>
    <dgm:pt modelId="{58CAA101-01D0-4B20-AC0A-CAAF6B6CD677}" type="pres">
      <dgm:prSet presAssocID="{7BA20448-D8C6-4D7E-9E4D-AA1D2F0C5D2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4" b="-4"/>
          <a:stretch>
            <a:fillRect/>
          </a:stretch>
        </a:blipFill>
      </dgm:spPr>
      <dgm:extLst>
        <a:ext uri="{E40237B7-FDA0-4F09-8148-C483321AD2D9}">
          <dgm14:cNvPr xmlns:dgm14="http://schemas.microsoft.com/office/drawing/2010/diagram" id="0" name="" descr="Fixation d’objectifs"/>
        </a:ext>
      </dgm:extLst>
    </dgm:pt>
    <dgm:pt modelId="{5D70213E-7AA2-4FC4-AAD2-7414C546C284}" type="pres">
      <dgm:prSet presAssocID="{7BA20448-D8C6-4D7E-9E4D-AA1D2F0C5D24}" presName="Subtitle" presStyleLbl="revTx" presStyleIdx="2" presStyleCnt="6">
        <dgm:presLayoutVars>
          <dgm:chMax val="0"/>
          <dgm:bulletEnabled/>
        </dgm:presLayoutVars>
      </dgm:prSet>
      <dgm:spPr/>
    </dgm:pt>
    <dgm:pt modelId="{6440BBF1-DEEC-4F63-8108-A1C7BB3DCDE9}" type="pres">
      <dgm:prSet presAssocID="{7BA20448-D8C6-4D7E-9E4D-AA1D2F0C5D24}" presName="Description" presStyleLbl="revTx" presStyleIdx="3" presStyleCnt="6">
        <dgm:presLayoutVars>
          <dgm:bulletEnabled/>
        </dgm:presLayoutVars>
      </dgm:prSet>
      <dgm:spPr/>
    </dgm:pt>
    <dgm:pt modelId="{782F3C22-731B-4D15-878E-431F8E5F3507}" type="pres">
      <dgm:prSet presAssocID="{129E835C-0E37-4569-A367-737FCDC781B8}" presName="sibTrans" presStyleLbl="sibTrans2D1" presStyleIdx="0" presStyleCnt="0"/>
      <dgm:spPr/>
    </dgm:pt>
    <dgm:pt modelId="{7B338C09-5281-4BD5-8B10-B8C94F5432DD}" type="pres">
      <dgm:prSet presAssocID="{0919C6DB-D663-4BF6-B287-040F7A39B16C}" presName="Composite" presStyleCnt="0"/>
      <dgm:spPr/>
    </dgm:pt>
    <dgm:pt modelId="{96AF169B-E147-47C8-B660-A257DF042A21}" type="pres">
      <dgm:prSet presAssocID="{0919C6DB-D663-4BF6-B287-040F7A39B16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765" r="13481" b="-7"/>
          <a:stretch>
            <a:fillRect l="-25000" r="-25000"/>
          </a:stretch>
        </a:blipFill>
      </dgm:spPr>
      <dgm:extLst>
        <a:ext uri="{E40237B7-FDA0-4F09-8148-C483321AD2D9}">
          <dgm14:cNvPr xmlns:dgm14="http://schemas.microsoft.com/office/drawing/2010/diagram" id="0" name="" descr="Fléchette et ,,But&quot; sur fond rose"/>
        </a:ext>
      </dgm:extLst>
    </dgm:pt>
    <dgm:pt modelId="{9E8FAA87-7449-4151-BEC6-BFCF7F71B89A}" type="pres">
      <dgm:prSet presAssocID="{0919C6DB-D663-4BF6-B287-040F7A39B16C}" presName="Subtitle" presStyleLbl="revTx" presStyleIdx="4" presStyleCnt="6">
        <dgm:presLayoutVars>
          <dgm:chMax val="0"/>
          <dgm:bulletEnabled/>
        </dgm:presLayoutVars>
      </dgm:prSet>
      <dgm:spPr/>
    </dgm:pt>
    <dgm:pt modelId="{EEEDE4FA-5BD0-414C-BFB2-0C8C2D99D7F6}" type="pres">
      <dgm:prSet presAssocID="{0919C6DB-D663-4BF6-B287-040F7A39B16C}" presName="Description" presStyleLbl="revTx" presStyleIdx="5" presStyleCnt="6">
        <dgm:presLayoutVars>
          <dgm:bulletEnabled/>
        </dgm:presLayoutVars>
      </dgm:prSet>
      <dgm:spPr/>
    </dgm:pt>
  </dgm:ptLst>
  <dgm:cxnLst>
    <dgm:cxn modelId="{6563B105-6ABE-4C85-A065-A6ABBD43CE4C}" type="presOf" srcId="{AE9793BA-CB0E-4E0D-9C80-2B3E2C5635E6}" destId="{6440BBF1-DEEC-4F63-8108-A1C7BB3DCDE9}" srcOrd="0" destOrd="0" presId="urn:microsoft.com/office/officeart/2024/3/layout/verticalVisualTextBlock1"/>
    <dgm:cxn modelId="{A6B58524-154C-4475-B850-1DB8F2413418}" srcId="{6722A39F-F571-48C4-9AAD-7B946ADB348B}" destId="{0919C6DB-D663-4BF6-B287-040F7A39B16C}" srcOrd="2" destOrd="0" parTransId="{23E0EF1B-5C48-421B-8AA3-4126672FD5A2}" sibTransId="{E09DDF8F-452C-4041-B155-0766607D0CA7}"/>
    <dgm:cxn modelId="{9D7D1F27-09BF-404E-83BA-7C62B1584776}" type="presOf" srcId="{241F8B8D-61E3-4314-8267-678E047B8B95}" destId="{23EFA923-F047-48FD-AAAF-48864CE4824F}" srcOrd="0" destOrd="0" presId="urn:microsoft.com/office/officeart/2024/3/layout/verticalVisualTextBlock1"/>
    <dgm:cxn modelId="{C8D9D637-C4E0-4CA7-9263-DDDAAAAA9E39}" type="presOf" srcId="{129E835C-0E37-4569-A367-737FCDC781B8}" destId="{782F3C22-731B-4D15-878E-431F8E5F3507}" srcOrd="0" destOrd="0" presId="urn:microsoft.com/office/officeart/2024/3/layout/verticalVisualTextBlock1"/>
    <dgm:cxn modelId="{CA5CE869-6DF4-44C1-87B0-630728B62B77}" srcId="{0919C6DB-D663-4BF6-B287-040F7A39B16C}" destId="{5BA3ED5E-3D05-4E21-ACD7-5392A30BD6D3}" srcOrd="0" destOrd="0" parTransId="{7E491D07-A6D9-4C58-80B9-816288E4672D}" sibTransId="{A3AD9FD5-7BC0-43B2-8070-AB17AAE0402F}"/>
    <dgm:cxn modelId="{461CA94A-A523-4C30-A051-C7FE54E5D1E3}" srcId="{6722A39F-F571-48C4-9AAD-7B946ADB348B}" destId="{60A8A9B3-0BD8-472E-B2E7-316323557820}" srcOrd="0" destOrd="0" parTransId="{F55D142E-429F-4C1E-8533-628B75F0C92D}" sibTransId="{F6046910-D012-4937-AAB6-E0718F628D15}"/>
    <dgm:cxn modelId="{18C85574-C683-4439-B982-9391287923AD}" srcId="{60A8A9B3-0BD8-472E-B2E7-316323557820}" destId="{241F8B8D-61E3-4314-8267-678E047B8B95}" srcOrd="0" destOrd="0" parTransId="{C74048C5-77FD-4F52-9A1D-7792EF830C7E}" sibTransId="{F7817A63-4180-45EC-9712-154EA1A74290}"/>
    <dgm:cxn modelId="{B29F9F75-3F90-4DBC-97BF-F547E8EBB29E}" type="presOf" srcId="{6722A39F-F571-48C4-9AAD-7B946ADB348B}" destId="{9AB40E40-8C2D-4647-9188-F992F7E6DAB9}" srcOrd="0" destOrd="0" presId="urn:microsoft.com/office/officeart/2024/3/layout/verticalVisualTextBlock1"/>
    <dgm:cxn modelId="{B8D1FBB7-D1DD-4EA2-A4D5-74A4F5C4E156}" srcId="{6722A39F-F571-48C4-9AAD-7B946ADB348B}" destId="{7BA20448-D8C6-4D7E-9E4D-AA1D2F0C5D24}" srcOrd="1" destOrd="0" parTransId="{A1661F77-48C6-4454-AE3D-D6C8BEC87E7E}" sibTransId="{129E835C-0E37-4569-A367-737FCDC781B8}"/>
    <dgm:cxn modelId="{F32443C3-5040-49AD-9B87-C5F34E6FC4D8}" type="presOf" srcId="{5BA3ED5E-3D05-4E21-ACD7-5392A30BD6D3}" destId="{EEEDE4FA-5BD0-414C-BFB2-0C8C2D99D7F6}" srcOrd="0" destOrd="0" presId="urn:microsoft.com/office/officeart/2024/3/layout/verticalVisualTextBlock1"/>
    <dgm:cxn modelId="{A8A3E2C6-462D-4C8C-B100-E4EC1AF3A472}" srcId="{7BA20448-D8C6-4D7E-9E4D-AA1D2F0C5D24}" destId="{AE9793BA-CB0E-4E0D-9C80-2B3E2C5635E6}" srcOrd="0" destOrd="0" parTransId="{3EA055A8-4F78-40BA-8B4C-D70E4C3EFB08}" sibTransId="{C51CEB7E-37B3-43F2-8304-8FCB512700C0}"/>
    <dgm:cxn modelId="{5273F7D3-10C6-4F59-987C-72AA1D9B3A8C}" type="presOf" srcId="{19A7BFD0-38EC-4D78-B72C-EB13E46FEEC7}" destId="{23EFA923-F047-48FD-AAAF-48864CE4824F}" srcOrd="0" destOrd="1" presId="urn:microsoft.com/office/officeart/2024/3/layout/verticalVisualTextBlock1"/>
    <dgm:cxn modelId="{15FF7CD8-34BE-4E80-B523-5E06F035CE4A}" srcId="{60A8A9B3-0BD8-472E-B2E7-316323557820}" destId="{19A7BFD0-38EC-4D78-B72C-EB13E46FEEC7}" srcOrd="1" destOrd="0" parTransId="{47BABABB-EE49-4E4C-A1A9-0C6A5A2C5551}" sibTransId="{C9094D07-88D5-4583-A042-90DFF2BC28CC}"/>
    <dgm:cxn modelId="{7C5452E7-1B1E-407B-A458-551D29C42B19}" type="presOf" srcId="{7BA20448-D8C6-4D7E-9E4D-AA1D2F0C5D24}" destId="{5D70213E-7AA2-4FC4-AAD2-7414C546C284}" srcOrd="0" destOrd="0" presId="urn:microsoft.com/office/officeart/2024/3/layout/verticalVisualTextBlock1"/>
    <dgm:cxn modelId="{9E7F9EE7-2C1F-4148-B136-67E6CF8017F3}" type="presOf" srcId="{0919C6DB-D663-4BF6-B287-040F7A39B16C}" destId="{9E8FAA87-7449-4151-BEC6-BFCF7F71B89A}" srcOrd="0" destOrd="0" presId="urn:microsoft.com/office/officeart/2024/3/layout/verticalVisualTextBlock1"/>
    <dgm:cxn modelId="{6C0F11E8-8187-466D-8220-469A8C6B97BB}" type="presOf" srcId="{F6046910-D012-4937-AAB6-E0718F628D15}" destId="{E49B4DA1-65EB-4712-841C-B1C30DB5F0AD}" srcOrd="0" destOrd="0" presId="urn:microsoft.com/office/officeart/2024/3/layout/verticalVisualTextBlock1"/>
    <dgm:cxn modelId="{10EF63E9-639B-4157-B523-506B74892BFC}" type="presOf" srcId="{60A8A9B3-0BD8-472E-B2E7-316323557820}" destId="{A4BF7DA2-1A32-4C04-BE11-94ED20773985}" srcOrd="0" destOrd="0" presId="urn:microsoft.com/office/officeart/2024/3/layout/verticalVisualTextBlock1"/>
    <dgm:cxn modelId="{FA869A4A-292E-4FB7-BD54-9D40ECBC547F}" type="presParOf" srcId="{9AB40E40-8C2D-4647-9188-F992F7E6DAB9}" destId="{A9BF0E3D-11B0-41F0-AD0C-2F25942453FE}" srcOrd="0" destOrd="0" presId="urn:microsoft.com/office/officeart/2024/3/layout/verticalVisualTextBlock1"/>
    <dgm:cxn modelId="{29AB0288-4E21-4F3C-845E-1BF2A8928574}" type="presParOf" srcId="{A9BF0E3D-11B0-41F0-AD0C-2F25942453FE}" destId="{674C1C32-B69B-4D8E-BF4B-11B6CA109E65}" srcOrd="0" destOrd="0" presId="urn:microsoft.com/office/officeart/2024/3/layout/verticalVisualTextBlock1"/>
    <dgm:cxn modelId="{BCC24B84-8EC6-428E-AAE4-8CC1CC11C153}" type="presParOf" srcId="{A9BF0E3D-11B0-41F0-AD0C-2F25942453FE}" destId="{A4BF7DA2-1A32-4C04-BE11-94ED20773985}" srcOrd="1" destOrd="0" presId="urn:microsoft.com/office/officeart/2024/3/layout/verticalVisualTextBlock1"/>
    <dgm:cxn modelId="{EB8E6F17-404C-4A35-B723-5839090A2980}" type="presParOf" srcId="{A9BF0E3D-11B0-41F0-AD0C-2F25942453FE}" destId="{23EFA923-F047-48FD-AAAF-48864CE4824F}" srcOrd="2" destOrd="0" presId="urn:microsoft.com/office/officeart/2024/3/layout/verticalVisualTextBlock1"/>
    <dgm:cxn modelId="{EF5E769E-7CBA-4CF6-B567-A68D2EBB4940}" type="presParOf" srcId="{9AB40E40-8C2D-4647-9188-F992F7E6DAB9}" destId="{E49B4DA1-65EB-4712-841C-B1C30DB5F0AD}" srcOrd="1" destOrd="0" presId="urn:microsoft.com/office/officeart/2024/3/layout/verticalVisualTextBlock1"/>
    <dgm:cxn modelId="{2918B72D-D8AD-4635-B29C-DDD2371E8686}" type="presParOf" srcId="{9AB40E40-8C2D-4647-9188-F992F7E6DAB9}" destId="{70D5C6A4-5697-4F9B-9007-5E2E3DA15B2F}" srcOrd="2" destOrd="0" presId="urn:microsoft.com/office/officeart/2024/3/layout/verticalVisualTextBlock1"/>
    <dgm:cxn modelId="{0398EB84-1ACF-4530-AAC7-9A17BD4B462C}" type="presParOf" srcId="{70D5C6A4-5697-4F9B-9007-5E2E3DA15B2F}" destId="{58CAA101-01D0-4B20-AC0A-CAAF6B6CD677}" srcOrd="0" destOrd="0" presId="urn:microsoft.com/office/officeart/2024/3/layout/verticalVisualTextBlock1"/>
    <dgm:cxn modelId="{23D593FE-9ACA-4B05-AE16-8D2F167BE9C3}" type="presParOf" srcId="{70D5C6A4-5697-4F9B-9007-5E2E3DA15B2F}" destId="{5D70213E-7AA2-4FC4-AAD2-7414C546C284}" srcOrd="1" destOrd="0" presId="urn:microsoft.com/office/officeart/2024/3/layout/verticalVisualTextBlock1"/>
    <dgm:cxn modelId="{AB55405B-D2D3-4081-AE51-B5141FB95B15}" type="presParOf" srcId="{70D5C6A4-5697-4F9B-9007-5E2E3DA15B2F}" destId="{6440BBF1-DEEC-4F63-8108-A1C7BB3DCDE9}" srcOrd="2" destOrd="0" presId="urn:microsoft.com/office/officeart/2024/3/layout/verticalVisualTextBlock1"/>
    <dgm:cxn modelId="{2846736F-0B59-4F98-9969-1D961EA52D98}" type="presParOf" srcId="{9AB40E40-8C2D-4647-9188-F992F7E6DAB9}" destId="{782F3C22-731B-4D15-878E-431F8E5F3507}" srcOrd="3" destOrd="0" presId="urn:microsoft.com/office/officeart/2024/3/layout/verticalVisualTextBlock1"/>
    <dgm:cxn modelId="{6D8A5315-52FF-44CF-8F64-07FFF4B92160}" type="presParOf" srcId="{9AB40E40-8C2D-4647-9188-F992F7E6DAB9}" destId="{7B338C09-5281-4BD5-8B10-B8C94F5432DD}" srcOrd="4" destOrd="0" presId="urn:microsoft.com/office/officeart/2024/3/layout/verticalVisualTextBlock1"/>
    <dgm:cxn modelId="{611B0D67-8C77-4229-98D5-C801D8E0C9C9}" type="presParOf" srcId="{7B338C09-5281-4BD5-8B10-B8C94F5432DD}" destId="{96AF169B-E147-47C8-B660-A257DF042A21}" srcOrd="0" destOrd="0" presId="urn:microsoft.com/office/officeart/2024/3/layout/verticalVisualTextBlock1"/>
    <dgm:cxn modelId="{9EC85865-E9ED-472C-BA11-2430FB0D3DFE}" type="presParOf" srcId="{7B338C09-5281-4BD5-8B10-B8C94F5432DD}" destId="{9E8FAA87-7449-4151-BEC6-BFCF7F71B89A}" srcOrd="1" destOrd="0" presId="urn:microsoft.com/office/officeart/2024/3/layout/verticalVisualTextBlock1"/>
    <dgm:cxn modelId="{266535D9-54C1-4124-9007-0DBFA76B940A}" type="presParOf" srcId="{7B338C09-5281-4BD5-8B10-B8C94F5432DD}" destId="{EEEDE4FA-5BD0-414C-BFB2-0C8C2D99D7F6}"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924B36-B6AC-400D-B083-B657C96BBA6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B242CC6E-3C6B-419A-87AB-89D562E5717E}">
      <dgm:prSet/>
      <dgm:spPr/>
      <dgm:t>
        <a:bodyPr/>
        <a:lstStyle/>
        <a:p>
          <a:r>
            <a:rPr lang="fr-FR" b="1" noProof="0" dirty="0"/>
            <a:t>Amazon </a:t>
          </a:r>
          <a:r>
            <a:rPr lang="fr-FR" b="1" noProof="0" dirty="0" err="1"/>
            <a:t>DocumentDB</a:t>
          </a:r>
          <a:r>
            <a:rPr lang="fr-FR" b="1" noProof="0" dirty="0"/>
            <a:t> :</a:t>
          </a:r>
          <a:endParaRPr lang="fr-FR" noProof="0" dirty="0"/>
        </a:p>
      </dgm:t>
    </dgm:pt>
    <dgm:pt modelId="{C512949A-199E-49E6-BB90-6A4DBBA450D5}" type="parTrans" cxnId="{951A3247-E5A5-4489-BEEE-560F5FA5538F}">
      <dgm:prSet/>
      <dgm:spPr/>
      <dgm:t>
        <a:bodyPr/>
        <a:lstStyle/>
        <a:p>
          <a:endParaRPr lang="en-US"/>
        </a:p>
      </dgm:t>
    </dgm:pt>
    <dgm:pt modelId="{05F76496-5199-4A5F-B416-285ABBA90EDC}" type="sibTrans" cxnId="{951A3247-E5A5-4489-BEEE-560F5FA5538F}">
      <dgm:prSet/>
      <dgm:spPr/>
      <dgm:t>
        <a:bodyPr/>
        <a:lstStyle/>
        <a:p>
          <a:endParaRPr lang="en-US"/>
        </a:p>
      </dgm:t>
    </dgm:pt>
    <dgm:pt modelId="{2A55A621-E3C6-4286-9E71-1DBE2614E22F}">
      <dgm:prSet/>
      <dgm:spPr/>
      <dgm:t>
        <a:bodyPr/>
        <a:lstStyle/>
        <a:p>
          <a:r>
            <a:rPr lang="fr-FR" noProof="0" dirty="0"/>
            <a:t>Base de données managée, compatible MongoDB, idéale pour le stockage et la gestion de volumes massifs de données médicales avec haute disponibilité.</a:t>
          </a:r>
        </a:p>
      </dgm:t>
    </dgm:pt>
    <dgm:pt modelId="{8988846A-38E9-409C-9DC8-08575C14814C}" type="parTrans" cxnId="{963693FA-55CA-46F1-84D3-46E0F334F78E}">
      <dgm:prSet/>
      <dgm:spPr/>
      <dgm:t>
        <a:bodyPr/>
        <a:lstStyle/>
        <a:p>
          <a:endParaRPr lang="en-US"/>
        </a:p>
      </dgm:t>
    </dgm:pt>
    <dgm:pt modelId="{1A55DB66-1EFB-4541-AA45-16DE161FFE5A}" type="sibTrans" cxnId="{963693FA-55CA-46F1-84D3-46E0F334F78E}">
      <dgm:prSet/>
      <dgm:spPr/>
      <dgm:t>
        <a:bodyPr/>
        <a:lstStyle/>
        <a:p>
          <a:endParaRPr lang="en-US"/>
        </a:p>
      </dgm:t>
    </dgm:pt>
    <dgm:pt modelId="{397226AF-A9BE-4FE1-80DC-3207ACF4463E}">
      <dgm:prSet/>
      <dgm:spPr/>
      <dgm:t>
        <a:bodyPr/>
        <a:lstStyle/>
        <a:p>
          <a:r>
            <a:rPr lang="fr-FR" b="1" noProof="0" dirty="0"/>
            <a:t>Amazon ECS :</a:t>
          </a:r>
          <a:endParaRPr lang="fr-FR" noProof="0" dirty="0"/>
        </a:p>
      </dgm:t>
    </dgm:pt>
    <dgm:pt modelId="{556004D8-971B-441A-A09C-A0694D8B6588}" type="parTrans" cxnId="{F9F780D1-30A2-4E88-A77A-8789FE43A43E}">
      <dgm:prSet/>
      <dgm:spPr/>
      <dgm:t>
        <a:bodyPr/>
        <a:lstStyle/>
        <a:p>
          <a:endParaRPr lang="en-US"/>
        </a:p>
      </dgm:t>
    </dgm:pt>
    <dgm:pt modelId="{C97BF66D-74CA-40F9-B635-F1711BDF47E1}" type="sibTrans" cxnId="{F9F780D1-30A2-4E88-A77A-8789FE43A43E}">
      <dgm:prSet/>
      <dgm:spPr/>
      <dgm:t>
        <a:bodyPr/>
        <a:lstStyle/>
        <a:p>
          <a:endParaRPr lang="en-US"/>
        </a:p>
      </dgm:t>
    </dgm:pt>
    <dgm:pt modelId="{81D915F4-4896-4075-8E62-78DEA7D09C2A}">
      <dgm:prSet/>
      <dgm:spPr/>
      <dgm:t>
        <a:bodyPr/>
        <a:lstStyle/>
        <a:p>
          <a:r>
            <a:rPr lang="fr-FR" noProof="0" dirty="0"/>
            <a:t>Orchestration des conteneurs Docker, assurant une gestion efficace et un déploiement scalable des applications.</a:t>
          </a:r>
        </a:p>
      </dgm:t>
    </dgm:pt>
    <dgm:pt modelId="{D103DBBD-80B5-4E0A-80E1-FDCC1BBFCB6E}" type="parTrans" cxnId="{F3471370-34C9-43B3-809F-41D963E1CC44}">
      <dgm:prSet/>
      <dgm:spPr/>
      <dgm:t>
        <a:bodyPr/>
        <a:lstStyle/>
        <a:p>
          <a:endParaRPr lang="en-US"/>
        </a:p>
      </dgm:t>
    </dgm:pt>
    <dgm:pt modelId="{40584C63-ECDF-4FEC-9ACF-C2A5AB4FBA8D}" type="sibTrans" cxnId="{F3471370-34C9-43B3-809F-41D963E1CC44}">
      <dgm:prSet/>
      <dgm:spPr/>
      <dgm:t>
        <a:bodyPr/>
        <a:lstStyle/>
        <a:p>
          <a:endParaRPr lang="en-US"/>
        </a:p>
      </dgm:t>
    </dgm:pt>
    <dgm:pt modelId="{9206C83C-E0AF-40D8-A8EB-7C83C9CE3C3E}">
      <dgm:prSet/>
      <dgm:spPr/>
      <dgm:t>
        <a:bodyPr/>
        <a:lstStyle/>
        <a:p>
          <a:r>
            <a:rPr lang="fr-FR" b="1" noProof="0" dirty="0"/>
            <a:t>Amazon S3 :</a:t>
          </a:r>
          <a:endParaRPr lang="fr-FR" noProof="0" dirty="0"/>
        </a:p>
      </dgm:t>
    </dgm:pt>
    <dgm:pt modelId="{0B06E104-4882-4E1D-96B0-896F114ECE9F}" type="parTrans" cxnId="{22E1B04C-18E0-4A0C-BA71-C96DB7437E3A}">
      <dgm:prSet/>
      <dgm:spPr/>
      <dgm:t>
        <a:bodyPr/>
        <a:lstStyle/>
        <a:p>
          <a:endParaRPr lang="en-US"/>
        </a:p>
      </dgm:t>
    </dgm:pt>
    <dgm:pt modelId="{31C5BD70-C37B-4168-ADDE-50A99CF098D8}" type="sibTrans" cxnId="{22E1B04C-18E0-4A0C-BA71-C96DB7437E3A}">
      <dgm:prSet/>
      <dgm:spPr/>
      <dgm:t>
        <a:bodyPr/>
        <a:lstStyle/>
        <a:p>
          <a:endParaRPr lang="en-US"/>
        </a:p>
      </dgm:t>
    </dgm:pt>
    <dgm:pt modelId="{DDCCA502-EF75-4429-8229-B06E87680F87}">
      <dgm:prSet/>
      <dgm:spPr/>
      <dgm:t>
        <a:bodyPr/>
        <a:lstStyle/>
        <a:p>
          <a:r>
            <a:rPr lang="fr-FR" noProof="0" dirty="0"/>
            <a:t>Stockage sécurisé, durable et évolutif pour les sauvegardes et l'archivage des données médicales.</a:t>
          </a:r>
        </a:p>
      </dgm:t>
    </dgm:pt>
    <dgm:pt modelId="{7F2A4A1C-A6F0-4F31-9C2D-C5610300E788}" type="parTrans" cxnId="{75073174-B892-4375-8323-F87326C1E920}">
      <dgm:prSet/>
      <dgm:spPr/>
      <dgm:t>
        <a:bodyPr/>
        <a:lstStyle/>
        <a:p>
          <a:endParaRPr lang="en-US"/>
        </a:p>
      </dgm:t>
    </dgm:pt>
    <dgm:pt modelId="{163DF324-BD4C-4BD8-8785-568D17E411B7}" type="sibTrans" cxnId="{75073174-B892-4375-8323-F87326C1E920}">
      <dgm:prSet/>
      <dgm:spPr/>
      <dgm:t>
        <a:bodyPr/>
        <a:lstStyle/>
        <a:p>
          <a:endParaRPr lang="en-US"/>
        </a:p>
      </dgm:t>
    </dgm:pt>
    <dgm:pt modelId="{8640B744-9A01-4E2B-8CDE-3D4145633A77}" type="pres">
      <dgm:prSet presAssocID="{BC924B36-B6AC-400D-B083-B657C96BBA6D}" presName="linear" presStyleCnt="0">
        <dgm:presLayoutVars>
          <dgm:dir/>
          <dgm:animLvl val="lvl"/>
          <dgm:resizeHandles val="exact"/>
        </dgm:presLayoutVars>
      </dgm:prSet>
      <dgm:spPr/>
    </dgm:pt>
    <dgm:pt modelId="{3D2B3B30-4DEE-4F98-93DB-57D830B1CE11}" type="pres">
      <dgm:prSet presAssocID="{B242CC6E-3C6B-419A-87AB-89D562E5717E}" presName="parentLin" presStyleCnt="0"/>
      <dgm:spPr/>
    </dgm:pt>
    <dgm:pt modelId="{B0DBB21F-5506-46DC-A87F-F36599B1E10E}" type="pres">
      <dgm:prSet presAssocID="{B242CC6E-3C6B-419A-87AB-89D562E5717E}" presName="parentLeftMargin" presStyleLbl="node1" presStyleIdx="0" presStyleCnt="3"/>
      <dgm:spPr/>
    </dgm:pt>
    <dgm:pt modelId="{52675510-B73C-4D5A-9FEE-A25BE31C55C0}" type="pres">
      <dgm:prSet presAssocID="{B242CC6E-3C6B-419A-87AB-89D562E5717E}" presName="parentText" presStyleLbl="node1" presStyleIdx="0" presStyleCnt="3">
        <dgm:presLayoutVars>
          <dgm:chMax val="0"/>
          <dgm:bulletEnabled val="1"/>
        </dgm:presLayoutVars>
      </dgm:prSet>
      <dgm:spPr/>
    </dgm:pt>
    <dgm:pt modelId="{5A8236AB-2659-4E46-9B12-F77816C00D7D}" type="pres">
      <dgm:prSet presAssocID="{B242CC6E-3C6B-419A-87AB-89D562E5717E}" presName="negativeSpace" presStyleCnt="0"/>
      <dgm:spPr/>
    </dgm:pt>
    <dgm:pt modelId="{9583DCBA-1E64-4FED-BD6E-382F21C8284C}" type="pres">
      <dgm:prSet presAssocID="{B242CC6E-3C6B-419A-87AB-89D562E5717E}" presName="childText" presStyleLbl="conFgAcc1" presStyleIdx="0" presStyleCnt="3">
        <dgm:presLayoutVars>
          <dgm:bulletEnabled val="1"/>
        </dgm:presLayoutVars>
      </dgm:prSet>
      <dgm:spPr/>
    </dgm:pt>
    <dgm:pt modelId="{C625EBFA-3C35-49B0-999F-FE72A9350D12}" type="pres">
      <dgm:prSet presAssocID="{05F76496-5199-4A5F-B416-285ABBA90EDC}" presName="spaceBetweenRectangles" presStyleCnt="0"/>
      <dgm:spPr/>
    </dgm:pt>
    <dgm:pt modelId="{ADD1AC9F-548A-4B11-B28C-30ED571D1712}" type="pres">
      <dgm:prSet presAssocID="{397226AF-A9BE-4FE1-80DC-3207ACF4463E}" presName="parentLin" presStyleCnt="0"/>
      <dgm:spPr/>
    </dgm:pt>
    <dgm:pt modelId="{DB48FDEA-34C2-4B2D-A41B-28B91F291652}" type="pres">
      <dgm:prSet presAssocID="{397226AF-A9BE-4FE1-80DC-3207ACF4463E}" presName="parentLeftMargin" presStyleLbl="node1" presStyleIdx="0" presStyleCnt="3"/>
      <dgm:spPr/>
    </dgm:pt>
    <dgm:pt modelId="{87DF2DBC-F2B2-4B83-B7AA-C3A29335A2DC}" type="pres">
      <dgm:prSet presAssocID="{397226AF-A9BE-4FE1-80DC-3207ACF4463E}" presName="parentText" presStyleLbl="node1" presStyleIdx="1" presStyleCnt="3">
        <dgm:presLayoutVars>
          <dgm:chMax val="0"/>
          <dgm:bulletEnabled val="1"/>
        </dgm:presLayoutVars>
      </dgm:prSet>
      <dgm:spPr/>
    </dgm:pt>
    <dgm:pt modelId="{C197E77C-A02C-4240-8739-05C77A2DB666}" type="pres">
      <dgm:prSet presAssocID="{397226AF-A9BE-4FE1-80DC-3207ACF4463E}" presName="negativeSpace" presStyleCnt="0"/>
      <dgm:spPr/>
    </dgm:pt>
    <dgm:pt modelId="{CF1D7397-18AE-4745-8A87-31FF1615FBB9}" type="pres">
      <dgm:prSet presAssocID="{397226AF-A9BE-4FE1-80DC-3207ACF4463E}" presName="childText" presStyleLbl="conFgAcc1" presStyleIdx="1" presStyleCnt="3">
        <dgm:presLayoutVars>
          <dgm:bulletEnabled val="1"/>
        </dgm:presLayoutVars>
      </dgm:prSet>
      <dgm:spPr/>
    </dgm:pt>
    <dgm:pt modelId="{4E5627B5-1BA8-42B9-8820-71AD3C034A82}" type="pres">
      <dgm:prSet presAssocID="{C97BF66D-74CA-40F9-B635-F1711BDF47E1}" presName="spaceBetweenRectangles" presStyleCnt="0"/>
      <dgm:spPr/>
    </dgm:pt>
    <dgm:pt modelId="{5E29EF8F-84FB-48D0-9173-F752D113EE12}" type="pres">
      <dgm:prSet presAssocID="{9206C83C-E0AF-40D8-A8EB-7C83C9CE3C3E}" presName="parentLin" presStyleCnt="0"/>
      <dgm:spPr/>
    </dgm:pt>
    <dgm:pt modelId="{3D5978F5-3694-4C13-8E34-2B90108F2252}" type="pres">
      <dgm:prSet presAssocID="{9206C83C-E0AF-40D8-A8EB-7C83C9CE3C3E}" presName="parentLeftMargin" presStyleLbl="node1" presStyleIdx="1" presStyleCnt="3"/>
      <dgm:spPr/>
    </dgm:pt>
    <dgm:pt modelId="{22AEB9B1-5FF8-4B35-9BCE-6376508ACA9D}" type="pres">
      <dgm:prSet presAssocID="{9206C83C-E0AF-40D8-A8EB-7C83C9CE3C3E}" presName="parentText" presStyleLbl="node1" presStyleIdx="2" presStyleCnt="3">
        <dgm:presLayoutVars>
          <dgm:chMax val="0"/>
          <dgm:bulletEnabled val="1"/>
        </dgm:presLayoutVars>
      </dgm:prSet>
      <dgm:spPr/>
    </dgm:pt>
    <dgm:pt modelId="{170A009F-E780-48FD-BFE5-F149AF5C5257}" type="pres">
      <dgm:prSet presAssocID="{9206C83C-E0AF-40D8-A8EB-7C83C9CE3C3E}" presName="negativeSpace" presStyleCnt="0"/>
      <dgm:spPr/>
    </dgm:pt>
    <dgm:pt modelId="{E442C6C5-FA75-453B-8B83-FDA648C5D204}" type="pres">
      <dgm:prSet presAssocID="{9206C83C-E0AF-40D8-A8EB-7C83C9CE3C3E}" presName="childText" presStyleLbl="conFgAcc1" presStyleIdx="2" presStyleCnt="3">
        <dgm:presLayoutVars>
          <dgm:bulletEnabled val="1"/>
        </dgm:presLayoutVars>
      </dgm:prSet>
      <dgm:spPr/>
    </dgm:pt>
  </dgm:ptLst>
  <dgm:cxnLst>
    <dgm:cxn modelId="{F06C4E04-3C7C-4847-A89F-D09A9D8C4FBF}" type="presOf" srcId="{BC924B36-B6AC-400D-B083-B657C96BBA6D}" destId="{8640B744-9A01-4E2B-8CDE-3D4145633A77}" srcOrd="0" destOrd="0" presId="urn:microsoft.com/office/officeart/2005/8/layout/list1"/>
    <dgm:cxn modelId="{AF12C364-B65A-4F9F-84C1-3D227FA1AC00}" type="presOf" srcId="{397226AF-A9BE-4FE1-80DC-3207ACF4463E}" destId="{DB48FDEA-34C2-4B2D-A41B-28B91F291652}" srcOrd="0" destOrd="0" presId="urn:microsoft.com/office/officeart/2005/8/layout/list1"/>
    <dgm:cxn modelId="{951A3247-E5A5-4489-BEEE-560F5FA5538F}" srcId="{BC924B36-B6AC-400D-B083-B657C96BBA6D}" destId="{B242CC6E-3C6B-419A-87AB-89D562E5717E}" srcOrd="0" destOrd="0" parTransId="{C512949A-199E-49E6-BB90-6A4DBBA450D5}" sibTransId="{05F76496-5199-4A5F-B416-285ABBA90EDC}"/>
    <dgm:cxn modelId="{22E1B04C-18E0-4A0C-BA71-C96DB7437E3A}" srcId="{BC924B36-B6AC-400D-B083-B657C96BBA6D}" destId="{9206C83C-E0AF-40D8-A8EB-7C83C9CE3C3E}" srcOrd="2" destOrd="0" parTransId="{0B06E104-4882-4E1D-96B0-896F114ECE9F}" sibTransId="{31C5BD70-C37B-4168-ADDE-50A99CF098D8}"/>
    <dgm:cxn modelId="{F3471370-34C9-43B3-809F-41D963E1CC44}" srcId="{397226AF-A9BE-4FE1-80DC-3207ACF4463E}" destId="{81D915F4-4896-4075-8E62-78DEA7D09C2A}" srcOrd="0" destOrd="0" parTransId="{D103DBBD-80B5-4E0A-80E1-FDCC1BBFCB6E}" sibTransId="{40584C63-ECDF-4FEC-9ACF-C2A5AB4FBA8D}"/>
    <dgm:cxn modelId="{229A2951-ED0F-4FF2-9060-0C369320D699}" type="presOf" srcId="{B242CC6E-3C6B-419A-87AB-89D562E5717E}" destId="{52675510-B73C-4D5A-9FEE-A25BE31C55C0}" srcOrd="1" destOrd="0" presId="urn:microsoft.com/office/officeart/2005/8/layout/list1"/>
    <dgm:cxn modelId="{B3541D72-77D9-48D3-B04D-9227E68A0149}" type="presOf" srcId="{397226AF-A9BE-4FE1-80DC-3207ACF4463E}" destId="{87DF2DBC-F2B2-4B83-B7AA-C3A29335A2DC}" srcOrd="1" destOrd="0" presId="urn:microsoft.com/office/officeart/2005/8/layout/list1"/>
    <dgm:cxn modelId="{75073174-B892-4375-8323-F87326C1E920}" srcId="{9206C83C-E0AF-40D8-A8EB-7C83C9CE3C3E}" destId="{DDCCA502-EF75-4429-8229-B06E87680F87}" srcOrd="0" destOrd="0" parTransId="{7F2A4A1C-A6F0-4F31-9C2D-C5610300E788}" sibTransId="{163DF324-BD4C-4BD8-8785-568D17E411B7}"/>
    <dgm:cxn modelId="{3B6EB959-9E23-46A4-B234-C7FFADF4B6BE}" type="presOf" srcId="{81D915F4-4896-4075-8E62-78DEA7D09C2A}" destId="{CF1D7397-18AE-4745-8A87-31FF1615FBB9}" srcOrd="0" destOrd="0" presId="urn:microsoft.com/office/officeart/2005/8/layout/list1"/>
    <dgm:cxn modelId="{3F9D4C8F-1607-4A9A-94C0-7B61A1A0586A}" type="presOf" srcId="{2A55A621-E3C6-4286-9E71-1DBE2614E22F}" destId="{9583DCBA-1E64-4FED-BD6E-382F21C8284C}" srcOrd="0" destOrd="0" presId="urn:microsoft.com/office/officeart/2005/8/layout/list1"/>
    <dgm:cxn modelId="{DC2D279E-060E-4F2F-9FBB-9BC56EEFFA56}" type="presOf" srcId="{B242CC6E-3C6B-419A-87AB-89D562E5717E}" destId="{B0DBB21F-5506-46DC-A87F-F36599B1E10E}" srcOrd="0" destOrd="0" presId="urn:microsoft.com/office/officeart/2005/8/layout/list1"/>
    <dgm:cxn modelId="{12FD76AD-4903-4055-8992-24C51E5F2F0F}" type="presOf" srcId="{9206C83C-E0AF-40D8-A8EB-7C83C9CE3C3E}" destId="{22AEB9B1-5FF8-4B35-9BCE-6376508ACA9D}" srcOrd="1" destOrd="0" presId="urn:microsoft.com/office/officeart/2005/8/layout/list1"/>
    <dgm:cxn modelId="{A0B95CB2-A399-45EF-A581-1D7CE1CBF85D}" type="presOf" srcId="{9206C83C-E0AF-40D8-A8EB-7C83C9CE3C3E}" destId="{3D5978F5-3694-4C13-8E34-2B90108F2252}" srcOrd="0" destOrd="0" presId="urn:microsoft.com/office/officeart/2005/8/layout/list1"/>
    <dgm:cxn modelId="{17F063B3-99E7-4371-A653-736863D6E3AE}" type="presOf" srcId="{DDCCA502-EF75-4429-8229-B06E87680F87}" destId="{E442C6C5-FA75-453B-8B83-FDA648C5D204}" srcOrd="0" destOrd="0" presId="urn:microsoft.com/office/officeart/2005/8/layout/list1"/>
    <dgm:cxn modelId="{F9F780D1-30A2-4E88-A77A-8789FE43A43E}" srcId="{BC924B36-B6AC-400D-B083-B657C96BBA6D}" destId="{397226AF-A9BE-4FE1-80DC-3207ACF4463E}" srcOrd="1" destOrd="0" parTransId="{556004D8-971B-441A-A09C-A0694D8B6588}" sibTransId="{C97BF66D-74CA-40F9-B635-F1711BDF47E1}"/>
    <dgm:cxn modelId="{963693FA-55CA-46F1-84D3-46E0F334F78E}" srcId="{B242CC6E-3C6B-419A-87AB-89D562E5717E}" destId="{2A55A621-E3C6-4286-9E71-1DBE2614E22F}" srcOrd="0" destOrd="0" parTransId="{8988846A-38E9-409C-9DC8-08575C14814C}" sibTransId="{1A55DB66-1EFB-4541-AA45-16DE161FFE5A}"/>
    <dgm:cxn modelId="{C63A8A99-54F2-4FA3-88B2-BE1E954FD97C}" type="presParOf" srcId="{8640B744-9A01-4E2B-8CDE-3D4145633A77}" destId="{3D2B3B30-4DEE-4F98-93DB-57D830B1CE11}" srcOrd="0" destOrd="0" presId="urn:microsoft.com/office/officeart/2005/8/layout/list1"/>
    <dgm:cxn modelId="{62704BCD-9939-43F7-BC77-8DF128EAA751}" type="presParOf" srcId="{3D2B3B30-4DEE-4F98-93DB-57D830B1CE11}" destId="{B0DBB21F-5506-46DC-A87F-F36599B1E10E}" srcOrd="0" destOrd="0" presId="urn:microsoft.com/office/officeart/2005/8/layout/list1"/>
    <dgm:cxn modelId="{F1D04318-AA73-49D5-96EC-737E0F597A10}" type="presParOf" srcId="{3D2B3B30-4DEE-4F98-93DB-57D830B1CE11}" destId="{52675510-B73C-4D5A-9FEE-A25BE31C55C0}" srcOrd="1" destOrd="0" presId="urn:microsoft.com/office/officeart/2005/8/layout/list1"/>
    <dgm:cxn modelId="{214E26FF-58E0-407E-AB70-68C7BDFED5A7}" type="presParOf" srcId="{8640B744-9A01-4E2B-8CDE-3D4145633A77}" destId="{5A8236AB-2659-4E46-9B12-F77816C00D7D}" srcOrd="1" destOrd="0" presId="urn:microsoft.com/office/officeart/2005/8/layout/list1"/>
    <dgm:cxn modelId="{C849E432-4E05-43C0-8140-C3E781DDAB3A}" type="presParOf" srcId="{8640B744-9A01-4E2B-8CDE-3D4145633A77}" destId="{9583DCBA-1E64-4FED-BD6E-382F21C8284C}" srcOrd="2" destOrd="0" presId="urn:microsoft.com/office/officeart/2005/8/layout/list1"/>
    <dgm:cxn modelId="{03817086-301D-4CC2-B104-BBCF31192C4F}" type="presParOf" srcId="{8640B744-9A01-4E2B-8CDE-3D4145633A77}" destId="{C625EBFA-3C35-49B0-999F-FE72A9350D12}" srcOrd="3" destOrd="0" presId="urn:microsoft.com/office/officeart/2005/8/layout/list1"/>
    <dgm:cxn modelId="{B991FC11-A3E0-4033-8780-49475C68DDAA}" type="presParOf" srcId="{8640B744-9A01-4E2B-8CDE-3D4145633A77}" destId="{ADD1AC9F-548A-4B11-B28C-30ED571D1712}" srcOrd="4" destOrd="0" presId="urn:microsoft.com/office/officeart/2005/8/layout/list1"/>
    <dgm:cxn modelId="{4BF27B93-1095-47EB-91C1-0C88B04C220C}" type="presParOf" srcId="{ADD1AC9F-548A-4B11-B28C-30ED571D1712}" destId="{DB48FDEA-34C2-4B2D-A41B-28B91F291652}" srcOrd="0" destOrd="0" presId="urn:microsoft.com/office/officeart/2005/8/layout/list1"/>
    <dgm:cxn modelId="{3184F44E-DFCF-4D3E-B831-EE67B72E08A8}" type="presParOf" srcId="{ADD1AC9F-548A-4B11-B28C-30ED571D1712}" destId="{87DF2DBC-F2B2-4B83-B7AA-C3A29335A2DC}" srcOrd="1" destOrd="0" presId="urn:microsoft.com/office/officeart/2005/8/layout/list1"/>
    <dgm:cxn modelId="{AEE5CA93-B9FC-4404-B551-661E6F40E45B}" type="presParOf" srcId="{8640B744-9A01-4E2B-8CDE-3D4145633A77}" destId="{C197E77C-A02C-4240-8739-05C77A2DB666}" srcOrd="5" destOrd="0" presId="urn:microsoft.com/office/officeart/2005/8/layout/list1"/>
    <dgm:cxn modelId="{F0BF736C-7AB8-4414-9384-2AEC29F208A7}" type="presParOf" srcId="{8640B744-9A01-4E2B-8CDE-3D4145633A77}" destId="{CF1D7397-18AE-4745-8A87-31FF1615FBB9}" srcOrd="6" destOrd="0" presId="urn:microsoft.com/office/officeart/2005/8/layout/list1"/>
    <dgm:cxn modelId="{70DA6635-552B-4109-8391-CA3E3FA69D26}" type="presParOf" srcId="{8640B744-9A01-4E2B-8CDE-3D4145633A77}" destId="{4E5627B5-1BA8-42B9-8820-71AD3C034A82}" srcOrd="7" destOrd="0" presId="urn:microsoft.com/office/officeart/2005/8/layout/list1"/>
    <dgm:cxn modelId="{CB0D8BD0-3C6C-4CA1-AD94-03FACC35C5B4}" type="presParOf" srcId="{8640B744-9A01-4E2B-8CDE-3D4145633A77}" destId="{5E29EF8F-84FB-48D0-9173-F752D113EE12}" srcOrd="8" destOrd="0" presId="urn:microsoft.com/office/officeart/2005/8/layout/list1"/>
    <dgm:cxn modelId="{140BAABB-987E-493E-AFBA-43703F2A0F68}" type="presParOf" srcId="{5E29EF8F-84FB-48D0-9173-F752D113EE12}" destId="{3D5978F5-3694-4C13-8E34-2B90108F2252}" srcOrd="0" destOrd="0" presId="urn:microsoft.com/office/officeart/2005/8/layout/list1"/>
    <dgm:cxn modelId="{60934F04-8B94-4963-B2C7-FFCA422AE546}" type="presParOf" srcId="{5E29EF8F-84FB-48D0-9173-F752D113EE12}" destId="{22AEB9B1-5FF8-4B35-9BCE-6376508ACA9D}" srcOrd="1" destOrd="0" presId="urn:microsoft.com/office/officeart/2005/8/layout/list1"/>
    <dgm:cxn modelId="{E4702805-79A4-4220-93DA-0D646ED294B0}" type="presParOf" srcId="{8640B744-9A01-4E2B-8CDE-3D4145633A77}" destId="{170A009F-E780-48FD-BFE5-F149AF5C5257}" srcOrd="9" destOrd="0" presId="urn:microsoft.com/office/officeart/2005/8/layout/list1"/>
    <dgm:cxn modelId="{2A6A61E3-A415-4C21-83CB-33E335224645}" type="presParOf" srcId="{8640B744-9A01-4E2B-8CDE-3D4145633A77}" destId="{E442C6C5-FA75-453B-8B83-FDA648C5D20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E83659-B6F9-4CE0-AE76-E1C711F77C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AC5F3B-795B-4533-A80E-4B29C57773BF}">
      <dgm:prSet custT="1"/>
      <dgm:spPr/>
      <dgm:t>
        <a:bodyPr/>
        <a:lstStyle/>
        <a:p>
          <a:pPr>
            <a:lnSpc>
              <a:spcPct val="100000"/>
            </a:lnSpc>
          </a:pPr>
          <a:r>
            <a:rPr lang="fr-FR" sz="1600" noProof="0" dirty="0"/>
            <a:t>✅ </a:t>
          </a:r>
          <a:r>
            <a:rPr lang="fr-FR" sz="1600" b="1" noProof="0" dirty="0"/>
            <a:t>Automatisation des tests</a:t>
          </a:r>
          <a:br>
            <a:rPr lang="fr-FR" sz="1400" b="1" noProof="0" dirty="0"/>
          </a:br>
          <a:r>
            <a:rPr lang="fr-FR" sz="1400" noProof="0" dirty="0"/>
            <a:t>Mettre en place des tests automatisés pour garantir l’intégrité et la fiabilité des données après chaque migration.</a:t>
          </a:r>
          <a:br>
            <a:rPr lang="fr-FR" sz="1400" noProof="0" dirty="0"/>
          </a:br>
          <a:r>
            <a:rPr lang="fr-FR" sz="1400" noProof="0" dirty="0"/>
            <a:t>Réduire les risques d’erreur et accélérer le déploiement des mises à jour.</a:t>
          </a:r>
        </a:p>
      </dgm:t>
    </dgm:pt>
    <dgm:pt modelId="{02A08A29-3C1E-46CC-AB71-712E1584DEF9}" type="parTrans" cxnId="{1648C849-9808-400A-8B51-72AA05C6257D}">
      <dgm:prSet/>
      <dgm:spPr/>
      <dgm:t>
        <a:bodyPr/>
        <a:lstStyle/>
        <a:p>
          <a:endParaRPr lang="en-US"/>
        </a:p>
      </dgm:t>
    </dgm:pt>
    <dgm:pt modelId="{12C74A82-4682-46CF-8D65-69D426161817}" type="sibTrans" cxnId="{1648C849-9808-400A-8B51-72AA05C6257D}">
      <dgm:prSet/>
      <dgm:spPr/>
      <dgm:t>
        <a:bodyPr/>
        <a:lstStyle/>
        <a:p>
          <a:endParaRPr lang="en-US"/>
        </a:p>
      </dgm:t>
    </dgm:pt>
    <dgm:pt modelId="{2984B7D9-E631-4949-9666-0A45A45F4CBB}">
      <dgm:prSet custT="1"/>
      <dgm:spPr/>
      <dgm:t>
        <a:bodyPr/>
        <a:lstStyle/>
        <a:p>
          <a:pPr>
            <a:lnSpc>
              <a:spcPct val="100000"/>
            </a:lnSpc>
          </a:pPr>
          <a:r>
            <a:rPr lang="fr-FR" sz="1600" noProof="0" dirty="0"/>
            <a:t>🔒</a:t>
          </a:r>
          <a:r>
            <a:rPr lang="fr-FR" sz="1600" b="1" noProof="0" dirty="0"/>
            <a:t>Sauvegardes via Amazon S3</a:t>
          </a:r>
        </a:p>
        <a:p>
          <a:pPr>
            <a:lnSpc>
              <a:spcPct val="100000"/>
            </a:lnSpc>
          </a:pPr>
          <a:r>
            <a:rPr lang="fr-FR" sz="1400" noProof="0" dirty="0"/>
            <a:t>Configurer des sauvegardes régulières sur Amazon S3 pour assurer la sécurité et la disponibilité des données.</a:t>
          </a:r>
          <a:br>
            <a:rPr lang="fr-FR" sz="1400" noProof="0" dirty="0"/>
          </a:br>
          <a:r>
            <a:rPr lang="fr-FR" sz="1400" noProof="0" dirty="0"/>
            <a:t>Garantir un accès rapide et une récupération efficace en cas de besoin.</a:t>
          </a:r>
        </a:p>
      </dgm:t>
    </dgm:pt>
    <dgm:pt modelId="{A80C16E2-A251-47FD-85D5-7FB4CB94AE9B}" type="parTrans" cxnId="{E355265E-A339-4A4C-A515-A63324F266F2}">
      <dgm:prSet/>
      <dgm:spPr/>
      <dgm:t>
        <a:bodyPr/>
        <a:lstStyle/>
        <a:p>
          <a:endParaRPr lang="en-US"/>
        </a:p>
      </dgm:t>
    </dgm:pt>
    <dgm:pt modelId="{678F2686-BC90-4ACD-AD11-0C3B7191E883}" type="sibTrans" cxnId="{E355265E-A339-4A4C-A515-A63324F266F2}">
      <dgm:prSet/>
      <dgm:spPr/>
      <dgm:t>
        <a:bodyPr/>
        <a:lstStyle/>
        <a:p>
          <a:endParaRPr lang="en-US"/>
        </a:p>
      </dgm:t>
    </dgm:pt>
    <dgm:pt modelId="{3C30F102-975D-45D7-908A-7607B47CE9E2}">
      <dgm:prSet custT="1"/>
      <dgm:spPr/>
      <dgm:t>
        <a:bodyPr/>
        <a:lstStyle/>
        <a:p>
          <a:pPr>
            <a:lnSpc>
              <a:spcPct val="100000"/>
            </a:lnSpc>
          </a:pPr>
          <a:r>
            <a:rPr lang="fr-FR" sz="1600" noProof="0" dirty="0"/>
            <a:t>📊</a:t>
          </a:r>
          <a:r>
            <a:rPr lang="fr-FR" sz="1600" b="1" noProof="0" dirty="0"/>
            <a:t>Développement d’un tableau de bord</a:t>
          </a:r>
        </a:p>
        <a:p>
          <a:pPr>
            <a:lnSpc>
              <a:spcPct val="100000"/>
            </a:lnSpc>
          </a:pPr>
          <a:r>
            <a:rPr lang="fr-FR" sz="1400" noProof="0" dirty="0"/>
            <a:t>Concevoir un tableau de bord interactif avec Power BI ou Tableau pour une analyse avancée.</a:t>
          </a:r>
          <a:br>
            <a:rPr lang="fr-FR" sz="1400" noProof="0" dirty="0"/>
          </a:br>
          <a:r>
            <a:rPr lang="fr-FR" sz="1400" noProof="0" dirty="0"/>
            <a:t>Améliorer l’exploitation des données et faciliter la prise de décision stratégique.</a:t>
          </a:r>
        </a:p>
      </dgm:t>
    </dgm:pt>
    <dgm:pt modelId="{0FC842CA-44B9-4B3E-9824-133F9A9EF9DD}" type="parTrans" cxnId="{78E195C5-38EC-4870-A18E-8042943E680C}">
      <dgm:prSet/>
      <dgm:spPr/>
      <dgm:t>
        <a:bodyPr/>
        <a:lstStyle/>
        <a:p>
          <a:endParaRPr lang="en-US"/>
        </a:p>
      </dgm:t>
    </dgm:pt>
    <dgm:pt modelId="{E89E352A-2ABE-4E51-B58D-AF3CE9EF1423}" type="sibTrans" cxnId="{78E195C5-38EC-4870-A18E-8042943E680C}">
      <dgm:prSet/>
      <dgm:spPr/>
      <dgm:t>
        <a:bodyPr/>
        <a:lstStyle/>
        <a:p>
          <a:endParaRPr lang="en-US"/>
        </a:p>
      </dgm:t>
    </dgm:pt>
    <dgm:pt modelId="{2F0614C2-1967-4CFA-8373-F9EBFDC3F69A}" type="pres">
      <dgm:prSet presAssocID="{46E83659-B6F9-4CE0-AE76-E1C711F77C8B}" presName="root" presStyleCnt="0">
        <dgm:presLayoutVars>
          <dgm:dir/>
          <dgm:resizeHandles val="exact"/>
        </dgm:presLayoutVars>
      </dgm:prSet>
      <dgm:spPr/>
    </dgm:pt>
    <dgm:pt modelId="{D44936F3-9B05-43C1-91D0-5FA0E2BED7EE}" type="pres">
      <dgm:prSet presAssocID="{D9AC5F3B-795B-4533-A80E-4B29C57773BF}" presName="compNode" presStyleCnt="0"/>
      <dgm:spPr/>
    </dgm:pt>
    <dgm:pt modelId="{20AE6339-2531-4453-BC40-3615E93036A1}" type="pres">
      <dgm:prSet presAssocID="{D9AC5F3B-795B-4533-A80E-4B29C57773BF}" presName="bgRect" presStyleLbl="bgShp" presStyleIdx="0" presStyleCnt="3" custLinFactNeighborY="-571"/>
      <dgm:spPr/>
    </dgm:pt>
    <dgm:pt modelId="{01D674EE-046D-4F7A-8EDC-A86B12672AA1}" type="pres">
      <dgm:prSet presAssocID="{D9AC5F3B-795B-4533-A80E-4B29C57773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E2DB9C52-962B-48B2-B35E-FABE5B5F5B7B}" type="pres">
      <dgm:prSet presAssocID="{D9AC5F3B-795B-4533-A80E-4B29C57773BF}" presName="spaceRect" presStyleCnt="0"/>
      <dgm:spPr/>
    </dgm:pt>
    <dgm:pt modelId="{E2BCB9AA-7A63-445C-A636-EAFD14B86049}" type="pres">
      <dgm:prSet presAssocID="{D9AC5F3B-795B-4533-A80E-4B29C57773BF}" presName="parTx" presStyleLbl="revTx" presStyleIdx="0" presStyleCnt="3">
        <dgm:presLayoutVars>
          <dgm:chMax val="0"/>
          <dgm:chPref val="0"/>
        </dgm:presLayoutVars>
      </dgm:prSet>
      <dgm:spPr/>
    </dgm:pt>
    <dgm:pt modelId="{EDD15AFB-CB68-4128-A84E-A0C28449D8FD}" type="pres">
      <dgm:prSet presAssocID="{12C74A82-4682-46CF-8D65-69D426161817}" presName="sibTrans" presStyleCnt="0"/>
      <dgm:spPr/>
    </dgm:pt>
    <dgm:pt modelId="{39D39E41-EBD6-41E5-A80E-268F55B75C05}" type="pres">
      <dgm:prSet presAssocID="{2984B7D9-E631-4949-9666-0A45A45F4CBB}" presName="compNode" presStyleCnt="0"/>
      <dgm:spPr/>
    </dgm:pt>
    <dgm:pt modelId="{AFC2DAD6-35E5-493D-8D7A-8FCC0ECF92B0}" type="pres">
      <dgm:prSet presAssocID="{2984B7D9-E631-4949-9666-0A45A45F4CBB}" presName="bgRect" presStyleLbl="bgShp" presStyleIdx="1" presStyleCnt="3"/>
      <dgm:spPr/>
    </dgm:pt>
    <dgm:pt modelId="{C08E0281-DC41-4914-B764-37E60FF1FB19}" type="pres">
      <dgm:prSet presAssocID="{2984B7D9-E631-4949-9666-0A45A45F4C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rrou"/>
        </a:ext>
      </dgm:extLst>
    </dgm:pt>
    <dgm:pt modelId="{E0E68FA7-5F58-4040-B5F4-B6F32FCEE983}" type="pres">
      <dgm:prSet presAssocID="{2984B7D9-E631-4949-9666-0A45A45F4CBB}" presName="spaceRect" presStyleCnt="0"/>
      <dgm:spPr/>
    </dgm:pt>
    <dgm:pt modelId="{01C1C2D6-3F4E-46A9-8426-063610FC06DA}" type="pres">
      <dgm:prSet presAssocID="{2984B7D9-E631-4949-9666-0A45A45F4CBB}" presName="parTx" presStyleLbl="revTx" presStyleIdx="1" presStyleCnt="3">
        <dgm:presLayoutVars>
          <dgm:chMax val="0"/>
          <dgm:chPref val="0"/>
        </dgm:presLayoutVars>
      </dgm:prSet>
      <dgm:spPr/>
    </dgm:pt>
    <dgm:pt modelId="{8E95C6CA-10E4-4E75-9E27-D836DD9FD3C3}" type="pres">
      <dgm:prSet presAssocID="{678F2686-BC90-4ACD-AD11-0C3B7191E883}" presName="sibTrans" presStyleCnt="0"/>
      <dgm:spPr/>
    </dgm:pt>
    <dgm:pt modelId="{4867E58D-DE10-4AED-A259-BC4424662F9D}" type="pres">
      <dgm:prSet presAssocID="{3C30F102-975D-45D7-908A-7607B47CE9E2}" presName="compNode" presStyleCnt="0"/>
      <dgm:spPr/>
    </dgm:pt>
    <dgm:pt modelId="{DC05F426-3DAD-407E-8BDC-7BD1580EB070}" type="pres">
      <dgm:prSet presAssocID="{3C30F102-975D-45D7-908A-7607B47CE9E2}" presName="bgRect" presStyleLbl="bgShp" presStyleIdx="2" presStyleCnt="3"/>
      <dgm:spPr/>
    </dgm:pt>
    <dgm:pt modelId="{CCD12B2F-52B8-4D01-98D3-9E6C7E6A5CF6}" type="pres">
      <dgm:prSet presAssocID="{3C30F102-975D-45D7-908A-7607B47CE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onnées"/>
        </a:ext>
      </dgm:extLst>
    </dgm:pt>
    <dgm:pt modelId="{BE3AB9D2-C678-422F-B3FF-ACD668DF0CB6}" type="pres">
      <dgm:prSet presAssocID="{3C30F102-975D-45D7-908A-7607B47CE9E2}" presName="spaceRect" presStyleCnt="0"/>
      <dgm:spPr/>
    </dgm:pt>
    <dgm:pt modelId="{1A227BE7-147C-434D-975C-510808D82921}" type="pres">
      <dgm:prSet presAssocID="{3C30F102-975D-45D7-908A-7607B47CE9E2}" presName="parTx" presStyleLbl="revTx" presStyleIdx="2" presStyleCnt="3">
        <dgm:presLayoutVars>
          <dgm:chMax val="0"/>
          <dgm:chPref val="0"/>
        </dgm:presLayoutVars>
      </dgm:prSet>
      <dgm:spPr/>
    </dgm:pt>
  </dgm:ptLst>
  <dgm:cxnLst>
    <dgm:cxn modelId="{96BB0A06-61DC-4D58-99DF-D9B5D875731D}" type="presOf" srcId="{2984B7D9-E631-4949-9666-0A45A45F4CBB}" destId="{01C1C2D6-3F4E-46A9-8426-063610FC06DA}" srcOrd="0" destOrd="0" presId="urn:microsoft.com/office/officeart/2018/2/layout/IconVerticalSolidList"/>
    <dgm:cxn modelId="{7A48D438-AEC1-49BD-8C55-BAB0ACE2ED65}" type="presOf" srcId="{D9AC5F3B-795B-4533-A80E-4B29C57773BF}" destId="{E2BCB9AA-7A63-445C-A636-EAFD14B86049}" srcOrd="0" destOrd="0" presId="urn:microsoft.com/office/officeart/2018/2/layout/IconVerticalSolidList"/>
    <dgm:cxn modelId="{E355265E-A339-4A4C-A515-A63324F266F2}" srcId="{46E83659-B6F9-4CE0-AE76-E1C711F77C8B}" destId="{2984B7D9-E631-4949-9666-0A45A45F4CBB}" srcOrd="1" destOrd="0" parTransId="{A80C16E2-A251-47FD-85D5-7FB4CB94AE9B}" sibTransId="{678F2686-BC90-4ACD-AD11-0C3B7191E883}"/>
    <dgm:cxn modelId="{1648C849-9808-400A-8B51-72AA05C6257D}" srcId="{46E83659-B6F9-4CE0-AE76-E1C711F77C8B}" destId="{D9AC5F3B-795B-4533-A80E-4B29C57773BF}" srcOrd="0" destOrd="0" parTransId="{02A08A29-3C1E-46CC-AB71-712E1584DEF9}" sibTransId="{12C74A82-4682-46CF-8D65-69D426161817}"/>
    <dgm:cxn modelId="{74B23A77-C311-484B-9E1E-C3E152D81D89}" type="presOf" srcId="{46E83659-B6F9-4CE0-AE76-E1C711F77C8B}" destId="{2F0614C2-1967-4CFA-8373-F9EBFDC3F69A}" srcOrd="0" destOrd="0" presId="urn:microsoft.com/office/officeart/2018/2/layout/IconVerticalSolidList"/>
    <dgm:cxn modelId="{82DA4487-37B6-4DC8-98F8-1ABE0F0CCE38}" type="presOf" srcId="{3C30F102-975D-45D7-908A-7607B47CE9E2}" destId="{1A227BE7-147C-434D-975C-510808D82921}" srcOrd="0" destOrd="0" presId="urn:microsoft.com/office/officeart/2018/2/layout/IconVerticalSolidList"/>
    <dgm:cxn modelId="{78E195C5-38EC-4870-A18E-8042943E680C}" srcId="{46E83659-B6F9-4CE0-AE76-E1C711F77C8B}" destId="{3C30F102-975D-45D7-908A-7607B47CE9E2}" srcOrd="2" destOrd="0" parTransId="{0FC842CA-44B9-4B3E-9824-133F9A9EF9DD}" sibTransId="{E89E352A-2ABE-4E51-B58D-AF3CE9EF1423}"/>
    <dgm:cxn modelId="{7279175B-E5AA-4AFC-87C7-CE29DC4B0C09}" type="presParOf" srcId="{2F0614C2-1967-4CFA-8373-F9EBFDC3F69A}" destId="{D44936F3-9B05-43C1-91D0-5FA0E2BED7EE}" srcOrd="0" destOrd="0" presId="urn:microsoft.com/office/officeart/2018/2/layout/IconVerticalSolidList"/>
    <dgm:cxn modelId="{8E7F5A68-AB48-4F1A-9B41-999372175236}" type="presParOf" srcId="{D44936F3-9B05-43C1-91D0-5FA0E2BED7EE}" destId="{20AE6339-2531-4453-BC40-3615E93036A1}" srcOrd="0" destOrd="0" presId="urn:microsoft.com/office/officeart/2018/2/layout/IconVerticalSolidList"/>
    <dgm:cxn modelId="{2ED85DE5-7707-4F8F-90AA-FF990A12BA20}" type="presParOf" srcId="{D44936F3-9B05-43C1-91D0-5FA0E2BED7EE}" destId="{01D674EE-046D-4F7A-8EDC-A86B12672AA1}" srcOrd="1" destOrd="0" presId="urn:microsoft.com/office/officeart/2018/2/layout/IconVerticalSolidList"/>
    <dgm:cxn modelId="{78599FCD-E495-41B6-94DA-FD4DD0CB5711}" type="presParOf" srcId="{D44936F3-9B05-43C1-91D0-5FA0E2BED7EE}" destId="{E2DB9C52-962B-48B2-B35E-FABE5B5F5B7B}" srcOrd="2" destOrd="0" presId="urn:microsoft.com/office/officeart/2018/2/layout/IconVerticalSolidList"/>
    <dgm:cxn modelId="{D5E6DA93-30B5-4DDB-AF88-B7ED4DCD1D5B}" type="presParOf" srcId="{D44936F3-9B05-43C1-91D0-5FA0E2BED7EE}" destId="{E2BCB9AA-7A63-445C-A636-EAFD14B86049}" srcOrd="3" destOrd="0" presId="urn:microsoft.com/office/officeart/2018/2/layout/IconVerticalSolidList"/>
    <dgm:cxn modelId="{713C13F0-8D2B-4B7B-BEEE-177A3BFED334}" type="presParOf" srcId="{2F0614C2-1967-4CFA-8373-F9EBFDC3F69A}" destId="{EDD15AFB-CB68-4128-A84E-A0C28449D8FD}" srcOrd="1" destOrd="0" presId="urn:microsoft.com/office/officeart/2018/2/layout/IconVerticalSolidList"/>
    <dgm:cxn modelId="{04DC1259-AC27-4E71-8163-9D7F6415A4EC}" type="presParOf" srcId="{2F0614C2-1967-4CFA-8373-F9EBFDC3F69A}" destId="{39D39E41-EBD6-41E5-A80E-268F55B75C05}" srcOrd="2" destOrd="0" presId="urn:microsoft.com/office/officeart/2018/2/layout/IconVerticalSolidList"/>
    <dgm:cxn modelId="{8C0311E9-BB6E-47C3-95D3-F093F9358472}" type="presParOf" srcId="{39D39E41-EBD6-41E5-A80E-268F55B75C05}" destId="{AFC2DAD6-35E5-493D-8D7A-8FCC0ECF92B0}" srcOrd="0" destOrd="0" presId="urn:microsoft.com/office/officeart/2018/2/layout/IconVerticalSolidList"/>
    <dgm:cxn modelId="{AD0151E8-AC98-46BD-A604-69A237CE817A}" type="presParOf" srcId="{39D39E41-EBD6-41E5-A80E-268F55B75C05}" destId="{C08E0281-DC41-4914-B764-37E60FF1FB19}" srcOrd="1" destOrd="0" presId="urn:microsoft.com/office/officeart/2018/2/layout/IconVerticalSolidList"/>
    <dgm:cxn modelId="{08DAEDC4-D7AA-4483-9AA7-B23552978ABC}" type="presParOf" srcId="{39D39E41-EBD6-41E5-A80E-268F55B75C05}" destId="{E0E68FA7-5F58-4040-B5F4-B6F32FCEE983}" srcOrd="2" destOrd="0" presId="urn:microsoft.com/office/officeart/2018/2/layout/IconVerticalSolidList"/>
    <dgm:cxn modelId="{8D17B36A-E42F-4CF9-BDA2-CFE882E10045}" type="presParOf" srcId="{39D39E41-EBD6-41E5-A80E-268F55B75C05}" destId="{01C1C2D6-3F4E-46A9-8426-063610FC06DA}" srcOrd="3" destOrd="0" presId="urn:microsoft.com/office/officeart/2018/2/layout/IconVerticalSolidList"/>
    <dgm:cxn modelId="{32E6E958-AA98-431F-959F-6C118C613053}" type="presParOf" srcId="{2F0614C2-1967-4CFA-8373-F9EBFDC3F69A}" destId="{8E95C6CA-10E4-4E75-9E27-D836DD9FD3C3}" srcOrd="3" destOrd="0" presId="urn:microsoft.com/office/officeart/2018/2/layout/IconVerticalSolidList"/>
    <dgm:cxn modelId="{A03EA19B-A5B3-4908-B193-562AFDD84897}" type="presParOf" srcId="{2F0614C2-1967-4CFA-8373-F9EBFDC3F69A}" destId="{4867E58D-DE10-4AED-A259-BC4424662F9D}" srcOrd="4" destOrd="0" presId="urn:microsoft.com/office/officeart/2018/2/layout/IconVerticalSolidList"/>
    <dgm:cxn modelId="{0E84FEB1-DF7A-4658-8D4E-B47493ACCC2C}" type="presParOf" srcId="{4867E58D-DE10-4AED-A259-BC4424662F9D}" destId="{DC05F426-3DAD-407E-8BDC-7BD1580EB070}" srcOrd="0" destOrd="0" presId="urn:microsoft.com/office/officeart/2018/2/layout/IconVerticalSolidList"/>
    <dgm:cxn modelId="{EC4375E3-FAB7-4EDC-BF00-982AFF5F5E46}" type="presParOf" srcId="{4867E58D-DE10-4AED-A259-BC4424662F9D}" destId="{CCD12B2F-52B8-4D01-98D3-9E6C7E6A5CF6}" srcOrd="1" destOrd="0" presId="urn:microsoft.com/office/officeart/2018/2/layout/IconVerticalSolidList"/>
    <dgm:cxn modelId="{A95FCA80-AEB4-4342-AE7A-4C23B90121E7}" type="presParOf" srcId="{4867E58D-DE10-4AED-A259-BC4424662F9D}" destId="{BE3AB9D2-C678-422F-B3FF-ACD668DF0CB6}" srcOrd="2" destOrd="0" presId="urn:microsoft.com/office/officeart/2018/2/layout/IconVerticalSolidList"/>
    <dgm:cxn modelId="{62B6BB51-8B89-454C-8F53-571C73BD2EF4}" type="presParOf" srcId="{4867E58D-DE10-4AED-A259-BC4424662F9D}" destId="{1A227BE7-147C-434D-975C-510808D829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C1C32-B69B-4D8E-BF4B-11B6CA109E65}">
      <dsp:nvSpPr>
        <dsp:cNvPr id="0" name=""/>
        <dsp:cNvSpPr/>
      </dsp:nvSpPr>
      <dsp:spPr>
        <a:xfrm>
          <a:off x="0" y="0"/>
          <a:ext cx="1273016" cy="12730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263" r="25983" b="-7"/>
          <a:stretch>
            <a:fillRect l="-25000" r="-25000"/>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4BF7DA2-1A32-4C04-BE11-94ED20773985}">
      <dsp:nvSpPr>
        <dsp:cNvPr id="0" name=""/>
        <dsp:cNvSpPr/>
      </dsp:nvSpPr>
      <dsp:spPr>
        <a:xfrm>
          <a:off x="1453016" y="0"/>
          <a:ext cx="4613799" cy="288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fr-FR" sz="1700" kern="1200" noProof="0" dirty="0"/>
            <a:t>Contexte du projet</a:t>
          </a:r>
        </a:p>
      </dsp:txBody>
      <dsp:txXfrm>
        <a:off x="1453016" y="0"/>
        <a:ext cx="4613799" cy="288384"/>
      </dsp:txXfrm>
    </dsp:sp>
    <dsp:sp modelId="{23EFA923-F047-48FD-AAAF-48864CE4824F}">
      <dsp:nvSpPr>
        <dsp:cNvPr id="0" name=""/>
        <dsp:cNvSpPr/>
      </dsp:nvSpPr>
      <dsp:spPr>
        <a:xfrm>
          <a:off x="1453016" y="288384"/>
          <a:ext cx="4613799" cy="968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fr-FR" sz="1300" kern="1200" noProof="0" dirty="0"/>
            <a:t>Le client, une entreprise de santé, gère un volume croissant de données.</a:t>
          </a:r>
        </a:p>
        <a:p>
          <a:pPr marL="0" lvl="0" indent="0" algn="l" defTabSz="577850">
            <a:lnSpc>
              <a:spcPct val="100000"/>
            </a:lnSpc>
            <a:spcBef>
              <a:spcPct val="0"/>
            </a:spcBef>
            <a:spcAft>
              <a:spcPct val="35000"/>
            </a:spcAft>
            <a:buFont typeface="Arial" panose="020B0604020202020204" pitchFamily="34" charset="0"/>
            <a:buNone/>
          </a:pPr>
          <a:r>
            <a:rPr lang="fr-FR" sz="1300" kern="1200" noProof="0" dirty="0"/>
            <a:t>Son système actuel est limité et manque de flexibilité.</a:t>
          </a:r>
          <a:br>
            <a:rPr lang="fr-FR" sz="1300" kern="1200" noProof="0" dirty="0"/>
          </a:br>
          <a:endParaRPr lang="fr-FR" sz="1300" kern="1200" noProof="0" dirty="0"/>
        </a:p>
      </dsp:txBody>
      <dsp:txXfrm>
        <a:off x="1453016" y="288384"/>
        <a:ext cx="4613799" cy="968905"/>
      </dsp:txXfrm>
    </dsp:sp>
    <dsp:sp modelId="{58CAA101-01D0-4B20-AC0A-CAAF6B6CD677}">
      <dsp:nvSpPr>
        <dsp:cNvPr id="0" name=""/>
        <dsp:cNvSpPr/>
      </dsp:nvSpPr>
      <dsp:spPr>
        <a:xfrm>
          <a:off x="0" y="1374857"/>
          <a:ext cx="1273016" cy="127301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4" b="-4"/>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5D70213E-7AA2-4FC4-AAD2-7414C546C284}">
      <dsp:nvSpPr>
        <dsp:cNvPr id="0" name=""/>
        <dsp:cNvSpPr/>
      </dsp:nvSpPr>
      <dsp:spPr>
        <a:xfrm>
          <a:off x="1453016" y="1374857"/>
          <a:ext cx="4613799" cy="288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fr-FR" sz="1700" kern="1200" noProof="0" dirty="0"/>
            <a:t>Défis rencontrés</a:t>
          </a:r>
        </a:p>
      </dsp:txBody>
      <dsp:txXfrm>
        <a:off x="1453016" y="1374857"/>
        <a:ext cx="4613799" cy="288384"/>
      </dsp:txXfrm>
    </dsp:sp>
    <dsp:sp modelId="{6440BBF1-DEEC-4F63-8108-A1C7BB3DCDE9}">
      <dsp:nvSpPr>
        <dsp:cNvPr id="0" name=""/>
        <dsp:cNvSpPr/>
      </dsp:nvSpPr>
      <dsp:spPr>
        <a:xfrm>
          <a:off x="1453016" y="1663242"/>
          <a:ext cx="4613799" cy="9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fr-FR" sz="1300" kern="1200" noProof="0" dirty="0"/>
            <a:t>Système obsolète, difficile à faire évoluer.
Traitement inefficace des volumes croissants.
Manque d'intégration avec des technologies modernes.</a:t>
          </a:r>
          <a:br>
            <a:rPr lang="fr-FR" sz="1300" kern="1200" noProof="0" dirty="0"/>
          </a:br>
          <a:endParaRPr lang="fr-FR" sz="1300" kern="1200" noProof="0" dirty="0"/>
        </a:p>
      </dsp:txBody>
      <dsp:txXfrm>
        <a:off x="1453016" y="1663242"/>
        <a:ext cx="4613799" cy="930937"/>
      </dsp:txXfrm>
    </dsp:sp>
    <dsp:sp modelId="{96AF169B-E147-47C8-B660-A257DF042A21}">
      <dsp:nvSpPr>
        <dsp:cNvPr id="0" name=""/>
        <dsp:cNvSpPr/>
      </dsp:nvSpPr>
      <dsp:spPr>
        <a:xfrm>
          <a:off x="0" y="2749715"/>
          <a:ext cx="1273016" cy="127301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765" r="13481" b="-7"/>
          <a:stretch>
            <a:fillRect l="-25000" r="-25000"/>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E8FAA87-7449-4151-BEC6-BFCF7F71B89A}">
      <dsp:nvSpPr>
        <dsp:cNvPr id="0" name=""/>
        <dsp:cNvSpPr/>
      </dsp:nvSpPr>
      <dsp:spPr>
        <a:xfrm>
          <a:off x="1453016" y="2749715"/>
          <a:ext cx="4613799" cy="288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fr-FR" sz="1700" kern="1200" noProof="0" dirty="0"/>
            <a:t>Objectifs du projet</a:t>
          </a:r>
        </a:p>
      </dsp:txBody>
      <dsp:txXfrm>
        <a:off x="1453016" y="2749715"/>
        <a:ext cx="4613799" cy="288384"/>
      </dsp:txXfrm>
    </dsp:sp>
    <dsp:sp modelId="{EEEDE4FA-5BD0-414C-BFB2-0C8C2D99D7F6}">
      <dsp:nvSpPr>
        <dsp:cNvPr id="0" name=""/>
        <dsp:cNvSpPr/>
      </dsp:nvSpPr>
      <dsp:spPr>
        <a:xfrm>
          <a:off x="1453016" y="3038099"/>
          <a:ext cx="4613799" cy="984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fr-FR" sz="1300" kern="1200" noProof="0" dirty="0"/>
            <a:t>Migrer les données vers MongoDB pour plus de flexibilité.
Utiliser Docker pour assurer la portabilité.
Préparer un déploiement Cloud évolutif.</a:t>
          </a:r>
        </a:p>
      </dsp:txBody>
      <dsp:txXfrm>
        <a:off x="1453016" y="3038099"/>
        <a:ext cx="4613799" cy="984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3DCBA-1E64-4FED-BD6E-382F21C8284C}">
      <dsp:nvSpPr>
        <dsp:cNvPr id="0" name=""/>
        <dsp:cNvSpPr/>
      </dsp:nvSpPr>
      <dsp:spPr>
        <a:xfrm>
          <a:off x="0" y="335472"/>
          <a:ext cx="9720262" cy="9639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4400" tIns="374904" rIns="754400" bIns="128016" numCol="1" spcCol="1270" anchor="t" anchorCtr="0">
          <a:noAutofit/>
        </a:bodyPr>
        <a:lstStyle/>
        <a:p>
          <a:pPr marL="171450" lvl="1" indent="-171450" algn="l" defTabSz="800100">
            <a:lnSpc>
              <a:spcPct val="90000"/>
            </a:lnSpc>
            <a:spcBef>
              <a:spcPct val="0"/>
            </a:spcBef>
            <a:spcAft>
              <a:spcPct val="15000"/>
            </a:spcAft>
            <a:buChar char="•"/>
          </a:pPr>
          <a:r>
            <a:rPr lang="fr-FR" sz="1800" kern="1200" noProof="0" dirty="0"/>
            <a:t>Base de données managée, compatible MongoDB, idéale pour le stockage et la gestion de volumes massifs de données médicales avec haute disponibilité.</a:t>
          </a:r>
        </a:p>
      </dsp:txBody>
      <dsp:txXfrm>
        <a:off x="0" y="335472"/>
        <a:ext cx="9720262" cy="963900"/>
      </dsp:txXfrm>
    </dsp:sp>
    <dsp:sp modelId="{52675510-B73C-4D5A-9FEE-A25BE31C55C0}">
      <dsp:nvSpPr>
        <dsp:cNvPr id="0" name=""/>
        <dsp:cNvSpPr/>
      </dsp:nvSpPr>
      <dsp:spPr>
        <a:xfrm>
          <a:off x="486013" y="69792"/>
          <a:ext cx="6804183" cy="5313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800100">
            <a:lnSpc>
              <a:spcPct val="90000"/>
            </a:lnSpc>
            <a:spcBef>
              <a:spcPct val="0"/>
            </a:spcBef>
            <a:spcAft>
              <a:spcPct val="35000"/>
            </a:spcAft>
            <a:buNone/>
          </a:pPr>
          <a:r>
            <a:rPr lang="fr-FR" sz="1800" b="1" kern="1200" noProof="0" dirty="0"/>
            <a:t>Amazon </a:t>
          </a:r>
          <a:r>
            <a:rPr lang="fr-FR" sz="1800" b="1" kern="1200" noProof="0" dirty="0" err="1"/>
            <a:t>DocumentDB</a:t>
          </a:r>
          <a:r>
            <a:rPr lang="fr-FR" sz="1800" b="1" kern="1200" noProof="0" dirty="0"/>
            <a:t> :</a:t>
          </a:r>
          <a:endParaRPr lang="fr-FR" sz="1800" kern="1200" noProof="0" dirty="0"/>
        </a:p>
      </dsp:txBody>
      <dsp:txXfrm>
        <a:off x="511952" y="95731"/>
        <a:ext cx="6752305" cy="479482"/>
      </dsp:txXfrm>
    </dsp:sp>
    <dsp:sp modelId="{CF1D7397-18AE-4745-8A87-31FF1615FBB9}">
      <dsp:nvSpPr>
        <dsp:cNvPr id="0" name=""/>
        <dsp:cNvSpPr/>
      </dsp:nvSpPr>
      <dsp:spPr>
        <a:xfrm>
          <a:off x="0" y="1662252"/>
          <a:ext cx="9720262" cy="9639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4400" tIns="374904" rIns="754400" bIns="128016" numCol="1" spcCol="1270" anchor="t" anchorCtr="0">
          <a:noAutofit/>
        </a:bodyPr>
        <a:lstStyle/>
        <a:p>
          <a:pPr marL="171450" lvl="1" indent="-171450" algn="l" defTabSz="800100">
            <a:lnSpc>
              <a:spcPct val="90000"/>
            </a:lnSpc>
            <a:spcBef>
              <a:spcPct val="0"/>
            </a:spcBef>
            <a:spcAft>
              <a:spcPct val="15000"/>
            </a:spcAft>
            <a:buChar char="•"/>
          </a:pPr>
          <a:r>
            <a:rPr lang="fr-FR" sz="1800" kern="1200" noProof="0" dirty="0"/>
            <a:t>Orchestration des conteneurs Docker, assurant une gestion efficace et un déploiement scalable des applications.</a:t>
          </a:r>
        </a:p>
      </dsp:txBody>
      <dsp:txXfrm>
        <a:off x="0" y="1662252"/>
        <a:ext cx="9720262" cy="963900"/>
      </dsp:txXfrm>
    </dsp:sp>
    <dsp:sp modelId="{87DF2DBC-F2B2-4B83-B7AA-C3A29335A2DC}">
      <dsp:nvSpPr>
        <dsp:cNvPr id="0" name=""/>
        <dsp:cNvSpPr/>
      </dsp:nvSpPr>
      <dsp:spPr>
        <a:xfrm>
          <a:off x="486013" y="1396572"/>
          <a:ext cx="6804183" cy="5313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800100">
            <a:lnSpc>
              <a:spcPct val="90000"/>
            </a:lnSpc>
            <a:spcBef>
              <a:spcPct val="0"/>
            </a:spcBef>
            <a:spcAft>
              <a:spcPct val="35000"/>
            </a:spcAft>
            <a:buNone/>
          </a:pPr>
          <a:r>
            <a:rPr lang="fr-FR" sz="1800" b="1" kern="1200" noProof="0" dirty="0"/>
            <a:t>Amazon ECS :</a:t>
          </a:r>
          <a:endParaRPr lang="fr-FR" sz="1800" kern="1200" noProof="0" dirty="0"/>
        </a:p>
      </dsp:txBody>
      <dsp:txXfrm>
        <a:off x="511952" y="1422511"/>
        <a:ext cx="6752305" cy="479482"/>
      </dsp:txXfrm>
    </dsp:sp>
    <dsp:sp modelId="{E442C6C5-FA75-453B-8B83-FDA648C5D204}">
      <dsp:nvSpPr>
        <dsp:cNvPr id="0" name=""/>
        <dsp:cNvSpPr/>
      </dsp:nvSpPr>
      <dsp:spPr>
        <a:xfrm>
          <a:off x="0" y="2989032"/>
          <a:ext cx="9720262" cy="9639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4400" tIns="374904" rIns="754400" bIns="128016" numCol="1" spcCol="1270" anchor="t" anchorCtr="0">
          <a:noAutofit/>
        </a:bodyPr>
        <a:lstStyle/>
        <a:p>
          <a:pPr marL="171450" lvl="1" indent="-171450" algn="l" defTabSz="800100">
            <a:lnSpc>
              <a:spcPct val="90000"/>
            </a:lnSpc>
            <a:spcBef>
              <a:spcPct val="0"/>
            </a:spcBef>
            <a:spcAft>
              <a:spcPct val="15000"/>
            </a:spcAft>
            <a:buChar char="•"/>
          </a:pPr>
          <a:r>
            <a:rPr lang="fr-FR" sz="1800" kern="1200" noProof="0" dirty="0"/>
            <a:t>Stockage sécurisé, durable et évolutif pour les sauvegardes et l'archivage des données médicales.</a:t>
          </a:r>
        </a:p>
      </dsp:txBody>
      <dsp:txXfrm>
        <a:off x="0" y="2989032"/>
        <a:ext cx="9720262" cy="963900"/>
      </dsp:txXfrm>
    </dsp:sp>
    <dsp:sp modelId="{22AEB9B1-5FF8-4B35-9BCE-6376508ACA9D}">
      <dsp:nvSpPr>
        <dsp:cNvPr id="0" name=""/>
        <dsp:cNvSpPr/>
      </dsp:nvSpPr>
      <dsp:spPr>
        <a:xfrm>
          <a:off x="486013" y="2723352"/>
          <a:ext cx="6804183" cy="53136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800100">
            <a:lnSpc>
              <a:spcPct val="90000"/>
            </a:lnSpc>
            <a:spcBef>
              <a:spcPct val="0"/>
            </a:spcBef>
            <a:spcAft>
              <a:spcPct val="35000"/>
            </a:spcAft>
            <a:buNone/>
          </a:pPr>
          <a:r>
            <a:rPr lang="fr-FR" sz="1800" b="1" kern="1200" noProof="0" dirty="0"/>
            <a:t>Amazon S3 :</a:t>
          </a:r>
          <a:endParaRPr lang="fr-FR" sz="1800" kern="1200" noProof="0" dirty="0"/>
        </a:p>
      </dsp:txBody>
      <dsp:txXfrm>
        <a:off x="511952" y="2749291"/>
        <a:ext cx="6752305"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E6339-2531-4453-BC40-3615E93036A1}">
      <dsp:nvSpPr>
        <dsp:cNvPr id="0" name=""/>
        <dsp:cNvSpPr/>
      </dsp:nvSpPr>
      <dsp:spPr>
        <a:xfrm>
          <a:off x="0" y="0"/>
          <a:ext cx="10370893"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D674EE-046D-4F7A-8EDC-A86B12672AA1}">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BCB9AA-7A63-445C-A636-EAFD14B86049}">
      <dsp:nvSpPr>
        <dsp:cNvPr id="0" name=""/>
        <dsp:cNvSpPr/>
      </dsp:nvSpPr>
      <dsp:spPr>
        <a:xfrm>
          <a:off x="1327175" y="491"/>
          <a:ext cx="90437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711200">
            <a:lnSpc>
              <a:spcPct val="100000"/>
            </a:lnSpc>
            <a:spcBef>
              <a:spcPct val="0"/>
            </a:spcBef>
            <a:spcAft>
              <a:spcPct val="35000"/>
            </a:spcAft>
            <a:buNone/>
          </a:pPr>
          <a:r>
            <a:rPr lang="fr-FR" sz="1600" kern="1200" noProof="0" dirty="0"/>
            <a:t>✅ </a:t>
          </a:r>
          <a:r>
            <a:rPr lang="fr-FR" sz="1600" b="1" kern="1200" noProof="0" dirty="0"/>
            <a:t>Automatisation des tests</a:t>
          </a:r>
          <a:br>
            <a:rPr lang="fr-FR" sz="1400" b="1" kern="1200" noProof="0" dirty="0"/>
          </a:br>
          <a:r>
            <a:rPr lang="fr-FR" sz="1400" kern="1200" noProof="0" dirty="0"/>
            <a:t>Mettre en place des tests automatisés pour garantir l’intégrité et la fiabilité des données après chaque migration.</a:t>
          </a:r>
          <a:br>
            <a:rPr lang="fr-FR" sz="1400" kern="1200" noProof="0" dirty="0"/>
          </a:br>
          <a:r>
            <a:rPr lang="fr-FR" sz="1400" kern="1200" noProof="0" dirty="0"/>
            <a:t>Réduire les risques d’erreur et accélérer le déploiement des mises à jour.</a:t>
          </a:r>
        </a:p>
      </dsp:txBody>
      <dsp:txXfrm>
        <a:off x="1327175" y="491"/>
        <a:ext cx="9043717" cy="1149069"/>
      </dsp:txXfrm>
    </dsp:sp>
    <dsp:sp modelId="{AFC2DAD6-35E5-493D-8D7A-8FCC0ECF92B0}">
      <dsp:nvSpPr>
        <dsp:cNvPr id="0" name=""/>
        <dsp:cNvSpPr/>
      </dsp:nvSpPr>
      <dsp:spPr>
        <a:xfrm>
          <a:off x="0" y="1436827"/>
          <a:ext cx="10370893"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E0281-DC41-4914-B764-37E60FF1FB19}">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C1C2D6-3F4E-46A9-8426-063610FC06DA}">
      <dsp:nvSpPr>
        <dsp:cNvPr id="0" name=""/>
        <dsp:cNvSpPr/>
      </dsp:nvSpPr>
      <dsp:spPr>
        <a:xfrm>
          <a:off x="1327175" y="1436827"/>
          <a:ext cx="90437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711200">
            <a:lnSpc>
              <a:spcPct val="100000"/>
            </a:lnSpc>
            <a:spcBef>
              <a:spcPct val="0"/>
            </a:spcBef>
            <a:spcAft>
              <a:spcPct val="35000"/>
            </a:spcAft>
            <a:buNone/>
          </a:pPr>
          <a:r>
            <a:rPr lang="fr-FR" sz="1600" kern="1200" noProof="0" dirty="0"/>
            <a:t>🔒</a:t>
          </a:r>
          <a:r>
            <a:rPr lang="fr-FR" sz="1600" b="1" kern="1200" noProof="0" dirty="0"/>
            <a:t>Sauvegardes via Amazon S3</a:t>
          </a:r>
        </a:p>
        <a:p>
          <a:pPr marL="0" lvl="0" indent="0" algn="l" defTabSz="711200">
            <a:lnSpc>
              <a:spcPct val="100000"/>
            </a:lnSpc>
            <a:spcBef>
              <a:spcPct val="0"/>
            </a:spcBef>
            <a:spcAft>
              <a:spcPct val="35000"/>
            </a:spcAft>
            <a:buNone/>
          </a:pPr>
          <a:r>
            <a:rPr lang="fr-FR" sz="1400" kern="1200" noProof="0" dirty="0"/>
            <a:t>Configurer des sauvegardes régulières sur Amazon S3 pour assurer la sécurité et la disponibilité des données.</a:t>
          </a:r>
          <a:br>
            <a:rPr lang="fr-FR" sz="1400" kern="1200" noProof="0" dirty="0"/>
          </a:br>
          <a:r>
            <a:rPr lang="fr-FR" sz="1400" kern="1200" noProof="0" dirty="0"/>
            <a:t>Garantir un accès rapide et une récupération efficace en cas de besoin.</a:t>
          </a:r>
        </a:p>
      </dsp:txBody>
      <dsp:txXfrm>
        <a:off x="1327175" y="1436827"/>
        <a:ext cx="9043717" cy="1149069"/>
      </dsp:txXfrm>
    </dsp:sp>
    <dsp:sp modelId="{DC05F426-3DAD-407E-8BDC-7BD1580EB070}">
      <dsp:nvSpPr>
        <dsp:cNvPr id="0" name=""/>
        <dsp:cNvSpPr/>
      </dsp:nvSpPr>
      <dsp:spPr>
        <a:xfrm>
          <a:off x="0" y="2873164"/>
          <a:ext cx="10370893"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D12B2F-52B8-4D01-98D3-9E6C7E6A5CF6}">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227BE7-147C-434D-975C-510808D82921}">
      <dsp:nvSpPr>
        <dsp:cNvPr id="0" name=""/>
        <dsp:cNvSpPr/>
      </dsp:nvSpPr>
      <dsp:spPr>
        <a:xfrm>
          <a:off x="1327175" y="2873164"/>
          <a:ext cx="90437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711200">
            <a:lnSpc>
              <a:spcPct val="100000"/>
            </a:lnSpc>
            <a:spcBef>
              <a:spcPct val="0"/>
            </a:spcBef>
            <a:spcAft>
              <a:spcPct val="35000"/>
            </a:spcAft>
            <a:buNone/>
          </a:pPr>
          <a:r>
            <a:rPr lang="fr-FR" sz="1600" kern="1200" noProof="0" dirty="0"/>
            <a:t>📊</a:t>
          </a:r>
          <a:r>
            <a:rPr lang="fr-FR" sz="1600" b="1" kern="1200" noProof="0" dirty="0"/>
            <a:t>Développement d’un tableau de bord</a:t>
          </a:r>
        </a:p>
        <a:p>
          <a:pPr marL="0" lvl="0" indent="0" algn="l" defTabSz="711200">
            <a:lnSpc>
              <a:spcPct val="100000"/>
            </a:lnSpc>
            <a:spcBef>
              <a:spcPct val="0"/>
            </a:spcBef>
            <a:spcAft>
              <a:spcPct val="35000"/>
            </a:spcAft>
            <a:buNone/>
          </a:pPr>
          <a:r>
            <a:rPr lang="fr-FR" sz="1400" kern="1200" noProof="0" dirty="0"/>
            <a:t>Concevoir un tableau de bord interactif avec Power BI ou Tableau pour une analyse avancée.</a:t>
          </a:r>
          <a:br>
            <a:rPr lang="fr-FR" sz="1400" kern="1200" noProof="0" dirty="0"/>
          </a:br>
          <a:r>
            <a:rPr lang="fr-FR" sz="1400" kern="1200" noProof="0" dirty="0"/>
            <a:t>Améliorer l’exploitation des données et faciliter la prise de décision stratégique.</a:t>
          </a:r>
        </a:p>
      </dsp:txBody>
      <dsp:txXfrm>
        <a:off x="1327175" y="2873164"/>
        <a:ext cx="9043717" cy="1149069"/>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7A5C9-A6CA-43D9-B9ED-2B2263F9C54C}" type="datetimeFigureOut">
              <a:rPr lang="fr-FR" smtClean="0"/>
              <a:t>29/01/2025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689B6-6FFA-4584-A3AE-A4B6ACD92752}" type="slidenum">
              <a:rPr lang="fr-FR" smtClean="0"/>
              <a:t>‹N°›</a:t>
            </a:fld>
            <a:endParaRPr lang="fr-FR"/>
          </a:p>
        </p:txBody>
      </p:sp>
    </p:spTree>
    <p:extLst>
      <p:ext uri="{BB962C8B-B14F-4D97-AF65-F5344CB8AC3E}">
        <p14:creationId xmlns:p14="http://schemas.microsoft.com/office/powerpoint/2010/main" val="1577182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Boris, comme tu le sais, ce projet vise à moderniser la gestion des données médicales en migrant vers une base de données MongoDB. Mon objectif est de fournir une solution plus flexible et scalable, capable de répondre aux besoins croissants du client.</a:t>
            </a:r>
          </a:p>
          <a:p>
            <a:r>
              <a:rPr lang="fr-FR" dirty="0"/>
              <a:t>Grâce à Docker, j’assure la portabilité et la reproductibilité des environnements. J’ai également exploré les options Cloud pour préparer un déploiement évolutif et optimisé.</a:t>
            </a:r>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1</a:t>
            </a:fld>
            <a:endParaRPr lang="fr-FR"/>
          </a:p>
        </p:txBody>
      </p:sp>
    </p:spTree>
    <p:extLst>
      <p:ext uri="{BB962C8B-B14F-4D97-AF65-F5344CB8AC3E}">
        <p14:creationId xmlns:p14="http://schemas.microsoft.com/office/powerpoint/2010/main" val="319379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J’ai préparé un tableau comparatif des principales solutions AWS pour mettre en évidence leurs points forts et leurs cas d’usage spécifiques :</a:t>
            </a:r>
            <a:endParaRPr lang="fr-FR" dirty="0"/>
          </a:p>
          <a:p>
            <a:r>
              <a:rPr lang="fr-FR" dirty="0"/>
              <a:t>🔹 </a:t>
            </a:r>
            <a:r>
              <a:rPr lang="fr-FR" b="1" dirty="0"/>
              <a:t>Amazon </a:t>
            </a:r>
            <a:r>
              <a:rPr lang="fr-FR" b="1" dirty="0" err="1"/>
              <a:t>DocumentDB</a:t>
            </a:r>
            <a:endParaRPr lang="fr-FR" dirty="0"/>
          </a:p>
          <a:p>
            <a:pPr>
              <a:buFont typeface="Arial" panose="020B0604020202020204" pitchFamily="34" charset="0"/>
              <a:buChar char="•"/>
            </a:pPr>
            <a:r>
              <a:rPr lang="fr-FR" b="1" dirty="0"/>
              <a:t>Latence faible</a:t>
            </a:r>
            <a:r>
              <a:rPr lang="fr-FR" dirty="0"/>
              <a:t>, idéale pour gérer des bases NoSQL.</a:t>
            </a:r>
          </a:p>
          <a:p>
            <a:pPr>
              <a:buFont typeface="Arial" panose="020B0604020202020204" pitchFamily="34" charset="0"/>
              <a:buChar char="•"/>
            </a:pPr>
            <a:r>
              <a:rPr lang="fr-FR" dirty="0"/>
              <a:t>Convient parfaitement aux données semi-structurées et évolutives.</a:t>
            </a:r>
          </a:p>
          <a:p>
            <a:pPr>
              <a:buFont typeface="Arial" panose="020B0604020202020204" pitchFamily="34" charset="0"/>
              <a:buChar char="•"/>
            </a:pPr>
            <a:r>
              <a:rPr lang="fr-FR" dirty="0"/>
              <a:t>Le coût inclut le stockage et les requêtes, mais il est optimisé pour des charges importantes.</a:t>
            </a:r>
          </a:p>
          <a:p>
            <a:r>
              <a:rPr lang="fr-FR" dirty="0"/>
              <a:t>🔹 </a:t>
            </a:r>
            <a:r>
              <a:rPr lang="fr-FR" b="1" dirty="0"/>
              <a:t>Amazon ECS</a:t>
            </a:r>
            <a:endParaRPr lang="fr-FR" dirty="0"/>
          </a:p>
          <a:p>
            <a:pPr>
              <a:buFont typeface="Arial" panose="020B0604020202020204" pitchFamily="34" charset="0"/>
              <a:buChar char="•"/>
            </a:pPr>
            <a:r>
              <a:rPr lang="fr-FR" dirty="0"/>
              <a:t>Excellente solution pour orchestrer des conteneurs Docker.</a:t>
            </a:r>
          </a:p>
          <a:p>
            <a:pPr>
              <a:buFont typeface="Arial" panose="020B0604020202020204" pitchFamily="34" charset="0"/>
              <a:buChar char="•"/>
            </a:pPr>
            <a:r>
              <a:rPr lang="fr-FR" dirty="0"/>
              <a:t>Offre une </a:t>
            </a:r>
            <a:r>
              <a:rPr lang="fr-FR" b="1" dirty="0"/>
              <a:t>scalabilité dynamique</a:t>
            </a:r>
            <a:r>
              <a:rPr lang="fr-FR" dirty="0"/>
              <a:t>, ajustable selon les besoins.</a:t>
            </a:r>
          </a:p>
          <a:p>
            <a:pPr>
              <a:buFont typeface="Arial" panose="020B0604020202020204" pitchFamily="34" charset="0"/>
              <a:buChar char="•"/>
            </a:pPr>
            <a:r>
              <a:rPr lang="fr-FR" dirty="0"/>
              <a:t>Les coûts dépendent des ressources allouées (CPU, mémoire).</a:t>
            </a:r>
          </a:p>
          <a:p>
            <a:r>
              <a:rPr lang="fr-FR" dirty="0"/>
              <a:t>🔹 </a:t>
            </a:r>
            <a:r>
              <a:rPr lang="fr-FR" b="1" dirty="0"/>
              <a:t>Amazon S3</a:t>
            </a:r>
            <a:endParaRPr lang="fr-FR" dirty="0"/>
          </a:p>
          <a:p>
            <a:pPr>
              <a:buFont typeface="Arial" panose="020B0604020202020204" pitchFamily="34" charset="0"/>
              <a:buChar char="•"/>
            </a:pPr>
            <a:r>
              <a:rPr lang="fr-FR" dirty="0"/>
              <a:t>Un stockage durable, </a:t>
            </a:r>
            <a:r>
              <a:rPr lang="fr-FR" b="1" dirty="0"/>
              <a:t>illimité</a:t>
            </a:r>
            <a:r>
              <a:rPr lang="fr-FR" dirty="0"/>
              <a:t>, et économique.</a:t>
            </a:r>
          </a:p>
          <a:p>
            <a:pPr>
              <a:buFont typeface="Arial" panose="020B0604020202020204" pitchFamily="34" charset="0"/>
              <a:buChar char="•"/>
            </a:pPr>
            <a:r>
              <a:rPr lang="fr-FR" dirty="0"/>
              <a:t>Idéal pour les sauvegardes régulières et l’archivage.</a:t>
            </a:r>
          </a:p>
          <a:p>
            <a:pPr>
              <a:buFont typeface="Arial" panose="020B0604020202020204" pitchFamily="34" charset="0"/>
              <a:buChar char="•"/>
            </a:pPr>
            <a:r>
              <a:rPr lang="fr-FR" dirty="0"/>
              <a:t>Les frais varient en fonction du volume de stockage et du transfert des </a:t>
            </a:r>
            <a:r>
              <a:rPr lang="fr-FR" dirty="0" err="1"/>
              <a:t>données.</a:t>
            </a:r>
            <a:r>
              <a:rPr lang="fr-FR" i="1" dirty="0" err="1"/>
              <a:t>En</a:t>
            </a:r>
            <a:r>
              <a:rPr lang="fr-FR" i="1" dirty="0"/>
              <a:t> combinant ces solutions, on peut construire une infrastructure scalable, performante et adaptée aux besoins actuels et futurs du client</a:t>
            </a:r>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10</a:t>
            </a:fld>
            <a:endParaRPr lang="fr-FR"/>
          </a:p>
        </p:txBody>
      </p:sp>
    </p:spTree>
    <p:extLst>
      <p:ext uri="{BB962C8B-B14F-4D97-AF65-F5344CB8AC3E}">
        <p14:creationId xmlns:p14="http://schemas.microsoft.com/office/powerpoint/2010/main" val="366311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"Pour assurer la réussite de cette migration, j’ai fait des choix technologiques qui répondent aux contraintes du projet tout en garantissant une solution performante et évolutive."</a:t>
            </a:r>
            <a:endParaRPr lang="fr-FR" dirty="0"/>
          </a:p>
          <a:p>
            <a:r>
              <a:rPr lang="fr-FR" dirty="0"/>
              <a:t>🔹 </a:t>
            </a:r>
            <a:r>
              <a:rPr lang="fr-FR" b="1" dirty="0"/>
              <a:t>Pourquoi MongoDB ?</a:t>
            </a:r>
            <a:br>
              <a:rPr lang="fr-FR" dirty="0"/>
            </a:br>
            <a:r>
              <a:rPr lang="fr-FR" i="1" dirty="0"/>
              <a:t>"J’ai opté pour MongoDB car c’est une base NoSQL qui permet de gérer des données médicales de manière flexible, sans schéma rigide. Le stockage en documents facilite l’intégration de nouvelles données sans nécessiter de modifications lourdes, ce qui est essentiel dans un contexte où les besoins évoluent rapidement."</a:t>
            </a:r>
            <a:endParaRPr lang="fr-FR" dirty="0"/>
          </a:p>
          <a:p>
            <a:r>
              <a:rPr lang="fr-FR" dirty="0"/>
              <a:t>🔹 </a:t>
            </a:r>
            <a:r>
              <a:rPr lang="fr-FR" b="1" dirty="0"/>
              <a:t>Pourquoi Docker ?</a:t>
            </a:r>
            <a:br>
              <a:rPr lang="fr-FR" dirty="0"/>
            </a:br>
            <a:r>
              <a:rPr lang="fr-FR" i="1" dirty="0"/>
              <a:t>"L’utilisation de Docker m’a permis d’encapsuler l’application et la base de données dans des conteneurs indépendants. Cela assure une portabilité maximale et facilite le déploiement sur n’importe quelle infrastructure sans se soucier des différences d’environnement."</a:t>
            </a:r>
            <a:endParaRPr lang="fr-FR" dirty="0"/>
          </a:p>
          <a:p>
            <a:r>
              <a:rPr lang="fr-FR" dirty="0"/>
              <a:t>🔹 </a:t>
            </a:r>
            <a:r>
              <a:rPr lang="fr-FR" b="1" dirty="0"/>
              <a:t>Pourquoi AWS ?</a:t>
            </a:r>
            <a:br>
              <a:rPr lang="fr-FR" dirty="0"/>
            </a:br>
            <a:r>
              <a:rPr lang="fr-FR" i="1" dirty="0"/>
              <a:t>"Pour préparer l’évolution du projet, j’ai étudié les solutions AWS. </a:t>
            </a:r>
            <a:r>
              <a:rPr lang="fr-FR" i="1" dirty="0" err="1"/>
              <a:t>DocumentDB</a:t>
            </a:r>
            <a:r>
              <a:rPr lang="fr-FR" i="1" dirty="0"/>
              <a:t> offre une compatibilité avec MongoDB tout en bénéficiant de la gestion automatisée du Cloud. ECS permet d’orchestrer facilement les conteneurs, et S3 garantit un stockage sécurisé pour les sauvegardes et l’archivage."</a:t>
            </a:r>
            <a:endParaRPr lang="fr-FR" dirty="0"/>
          </a:p>
          <a:p>
            <a:r>
              <a:rPr lang="fr-FR" i="1" dirty="0"/>
              <a:t>"Avec ces choix, j’ai construit une architecture qui est non seulement performante aujourd’hui, mais aussi capable de s’adapter aux besoins futurs du client."</a:t>
            </a:r>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11</a:t>
            </a:fld>
            <a:endParaRPr lang="fr-FR"/>
          </a:p>
        </p:txBody>
      </p:sp>
    </p:spTree>
    <p:extLst>
      <p:ext uri="{BB962C8B-B14F-4D97-AF65-F5344CB8AC3E}">
        <p14:creationId xmlns:p14="http://schemas.microsoft.com/office/powerpoint/2010/main" val="357120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"Maintenant que la migration est en place et que l’infrastructure est stabilisée, voici les prochaines étapes pour garantir la pérennité et l’évolutivité du projet."</a:t>
            </a:r>
            <a:endParaRPr lang="fr-FR" dirty="0"/>
          </a:p>
          <a:p>
            <a:r>
              <a:rPr lang="fr-FR" dirty="0"/>
              <a:t>🔹 </a:t>
            </a:r>
            <a:r>
              <a:rPr lang="fr-FR" b="1" dirty="0"/>
              <a:t>Automatisation des tests</a:t>
            </a:r>
            <a:br>
              <a:rPr lang="fr-FR" dirty="0"/>
            </a:br>
            <a:r>
              <a:rPr lang="fr-FR" i="1" dirty="0"/>
              <a:t>"L’automatisation des tests est une priorité pour éviter toute corruption des données lors des futures mises à jour. Mettre en place des tests systématiques permettra de vérifier l’intégrité des données après chaque migration et de réduire les risques d’erreur."</a:t>
            </a:r>
            <a:endParaRPr lang="fr-FR" dirty="0"/>
          </a:p>
          <a:p>
            <a:r>
              <a:rPr lang="fr-FR" dirty="0"/>
              <a:t>🔹 </a:t>
            </a:r>
            <a:r>
              <a:rPr lang="fr-FR" b="1" dirty="0"/>
              <a:t>Sauvegardes via Amazon S3</a:t>
            </a:r>
            <a:br>
              <a:rPr lang="fr-FR" dirty="0"/>
            </a:br>
            <a:r>
              <a:rPr lang="fr-FR" i="1" dirty="0"/>
              <a:t>"Pour assurer la sécurité des données, je recommande d’automatiser des sauvegardes régulières sur Amazon S3. Cela permettra une récupération rapide et fiable en cas de besoin, tout en garantissant une haute disponibilité."</a:t>
            </a:r>
            <a:endParaRPr lang="fr-FR" dirty="0"/>
          </a:p>
          <a:p>
            <a:r>
              <a:rPr lang="fr-FR" dirty="0"/>
              <a:t>🔹 </a:t>
            </a:r>
            <a:r>
              <a:rPr lang="fr-FR" b="1" dirty="0"/>
              <a:t>Développement d’un tableau de bord</a:t>
            </a:r>
            <a:br>
              <a:rPr lang="fr-FR" dirty="0"/>
            </a:br>
            <a:r>
              <a:rPr lang="fr-FR" i="1" dirty="0"/>
              <a:t>"Enfin, pour exploiter au mieux les données migrées, il serait pertinent de mettre en place un tableau de bord interactif avec Power BI ou Tableau. Cela permettrait d’avoir une vision claire des données et d’optimiser la prise de décision grâce à des analyses avancées."</a:t>
            </a:r>
            <a:endParaRPr lang="fr-FR" dirty="0"/>
          </a:p>
          <a:p>
            <a:r>
              <a:rPr lang="fr-FR" i="1" dirty="0"/>
              <a:t>"Avec ces améliorations, le système sera encore plus robuste, sécurisé et exploitable pour le client."</a:t>
            </a:r>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12</a:t>
            </a:fld>
            <a:endParaRPr lang="fr-FR"/>
          </a:p>
        </p:txBody>
      </p:sp>
    </p:spTree>
    <p:extLst>
      <p:ext uri="{BB962C8B-B14F-4D97-AF65-F5344CB8AC3E}">
        <p14:creationId xmlns:p14="http://schemas.microsoft.com/office/powerpoint/2010/main" val="1090849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"Pour conclure, ce projet a permis d’atteindre plusieurs objectifs majeurs qui renforcent la gestion des données médicales du client."</a:t>
            </a:r>
            <a:endParaRPr lang="fr-FR" dirty="0"/>
          </a:p>
          <a:p>
            <a:r>
              <a:rPr lang="fr-FR" dirty="0"/>
              <a:t>🔹 </a:t>
            </a:r>
            <a:r>
              <a:rPr lang="fr-FR" b="1" dirty="0"/>
              <a:t>Accomplissements clés</a:t>
            </a:r>
            <a:br>
              <a:rPr lang="fr-FR" dirty="0"/>
            </a:br>
            <a:r>
              <a:rPr lang="fr-FR" i="1" dirty="0"/>
              <a:t>"Tout d’abord, la migration des 54 860 documents vers MongoDB a été réalisée avec succès. Les tests CRUD ont validé l’intégrité des données, garantissant une transition fluide et sécurisée. De plus, l’infrastructure mise en place est désormais scalable et prête pour une adoption Cloud."</a:t>
            </a:r>
            <a:endParaRPr lang="fr-FR" dirty="0"/>
          </a:p>
          <a:p>
            <a:r>
              <a:rPr lang="fr-FR" dirty="0"/>
              <a:t>🔹 </a:t>
            </a:r>
            <a:r>
              <a:rPr lang="fr-FR" b="1" dirty="0"/>
              <a:t>Bénéfices pour le client</a:t>
            </a:r>
            <a:br>
              <a:rPr lang="fr-FR" dirty="0"/>
            </a:br>
            <a:r>
              <a:rPr lang="fr-FR" i="1" dirty="0"/>
              <a:t>"Grâce à cette migration, le client bénéficie d’une gestion des données plus flexible et efficace. Son système est également plus évolutif et pourra facilement s’intégrer à d’autres services, notamment ceux proposés par AWS."</a:t>
            </a:r>
            <a:endParaRPr lang="fr-FR" dirty="0"/>
          </a:p>
          <a:p>
            <a:r>
              <a:rPr lang="fr-FR" dirty="0"/>
              <a:t>🔹 </a:t>
            </a:r>
            <a:r>
              <a:rPr lang="fr-FR" b="1" dirty="0"/>
              <a:t>Vision à long terme</a:t>
            </a:r>
            <a:br>
              <a:rPr lang="fr-FR" dirty="0"/>
            </a:br>
            <a:r>
              <a:rPr lang="fr-FR" i="1" dirty="0"/>
              <a:t>"Enfin, cette nouvelle architecture pose les bases pour aller encore plus loin. Elle permettra d’intégrer des outils analytiques avancés et d’améliorer la prise de décision stratégique. L’objectif est d’évoluer vers une exploitation encore plus performante des données et d’optimiser les futurs traitements."</a:t>
            </a:r>
            <a:endParaRPr lang="fr-FR" dirty="0"/>
          </a:p>
          <a:p>
            <a:r>
              <a:rPr lang="fr-FR" i="1" dirty="0"/>
              <a:t>"Avec ces avancées, le client dispose désormais d’une solution robuste, moderne et évolutive, prête à accompagner sa croissance.</a:t>
            </a:r>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13</a:t>
            </a:fld>
            <a:endParaRPr lang="fr-FR"/>
          </a:p>
        </p:txBody>
      </p:sp>
    </p:spTree>
    <p:extLst>
      <p:ext uri="{BB962C8B-B14F-4D97-AF65-F5344CB8AC3E}">
        <p14:creationId xmlns:p14="http://schemas.microsoft.com/office/powerpoint/2010/main" val="239299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Notre client, une entreprise du secteur de la santé, rencontrait plusieurs défis dans la gestion de ses données médicales. Son système actuel montrait ses limites, compliquant l’évolution et l’intégration de nouvelles solutions. Avec l’augmentation du volume de données, la nécessité d’un stockage et d’un traitement plus efficaces devenait un enjeu majeur.</a:t>
            </a:r>
            <a:endParaRPr lang="fr-FR" dirty="0"/>
          </a:p>
          <a:p>
            <a:r>
              <a:rPr lang="fr-FR" b="1" dirty="0"/>
              <a:t>Pour répondre à ces défis, j’ai défini trois objectifs clés :</a:t>
            </a:r>
            <a:br>
              <a:rPr lang="fr-FR" dirty="0"/>
            </a:br>
            <a:r>
              <a:rPr lang="fr-FR" dirty="0"/>
              <a:t>1️⃣ </a:t>
            </a:r>
            <a:r>
              <a:rPr lang="fr-FR" b="1" dirty="0"/>
              <a:t>Migrer les données vers MongoDB</a:t>
            </a:r>
            <a:r>
              <a:rPr lang="fr-FR" dirty="0"/>
              <a:t>, une base NoSQL flexible, capable de gérer de grands volumes de données semi-structurées.</a:t>
            </a:r>
            <a:br>
              <a:rPr lang="fr-FR" dirty="0"/>
            </a:br>
            <a:r>
              <a:rPr lang="fr-FR" dirty="0"/>
              <a:t>2️⃣ </a:t>
            </a:r>
            <a:r>
              <a:rPr lang="fr-FR" b="1" dirty="0"/>
              <a:t>Utiliser Docker</a:t>
            </a:r>
            <a:r>
              <a:rPr lang="fr-FR" dirty="0"/>
              <a:t> pour garantir la portabilité et l’isolation des services, simplifiant ainsi la maintenance et le déploiement.</a:t>
            </a:r>
            <a:br>
              <a:rPr lang="fr-FR" dirty="0"/>
            </a:br>
            <a:r>
              <a:rPr lang="fr-FR" dirty="0"/>
              <a:t>3️⃣ </a:t>
            </a:r>
            <a:r>
              <a:rPr lang="fr-FR" b="1" dirty="0"/>
              <a:t>Explorer les solutions Cloud</a:t>
            </a:r>
            <a:r>
              <a:rPr lang="fr-FR" dirty="0"/>
              <a:t>, notamment AWS, afin d’assurer une infrastructure scalable et pérenne pour l’avenir.</a:t>
            </a:r>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2</a:t>
            </a:fld>
            <a:endParaRPr lang="fr-FR"/>
          </a:p>
        </p:txBody>
      </p:sp>
    </p:spTree>
    <p:extLst>
      <p:ext uri="{BB962C8B-B14F-4D97-AF65-F5344CB8AC3E}">
        <p14:creationId xmlns:p14="http://schemas.microsoft.com/office/powerpoint/2010/main" val="98858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95185-9626-CF78-99BB-4881F5A1935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3ED719C-1460-ACAA-8188-1F56508FDB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84C405B-8D80-E565-FFFD-CC04F11FEDB9}"/>
              </a:ext>
            </a:extLst>
          </p:cNvPr>
          <p:cNvSpPr>
            <a:spLocks noGrp="1"/>
          </p:cNvSpPr>
          <p:nvPr>
            <p:ph type="body" idx="1"/>
          </p:nvPr>
        </p:nvSpPr>
        <p:spPr/>
        <p:txBody>
          <a:bodyPr/>
          <a:lstStyle/>
          <a:p>
            <a:r>
              <a:rPr lang="fr-FR" b="1" dirty="0"/>
              <a:t>Pour mener à bien cette migration, j’ai suivi une approche en quatre étapes essentielles :</a:t>
            </a:r>
            <a:endParaRPr lang="fr-FR" dirty="0"/>
          </a:p>
          <a:p>
            <a:r>
              <a:rPr lang="fr-FR" dirty="0"/>
              <a:t>🔹 </a:t>
            </a:r>
            <a:r>
              <a:rPr lang="fr-FR" b="1" dirty="0"/>
              <a:t>Préparation des données</a:t>
            </a:r>
            <a:r>
              <a:rPr lang="fr-FR" dirty="0"/>
              <a:t> : Avant toute migration, j’ai procédé au nettoyage et à la standardisation des fichiers bruts afin de garantir leur qualité et leur cohérence.</a:t>
            </a:r>
            <a:br>
              <a:rPr lang="fr-FR" dirty="0"/>
            </a:br>
            <a:r>
              <a:rPr lang="fr-FR" dirty="0"/>
              <a:t>🔹 </a:t>
            </a:r>
            <a:r>
              <a:rPr lang="fr-FR" b="1" dirty="0"/>
              <a:t>Migration vers MongoDB</a:t>
            </a:r>
            <a:r>
              <a:rPr lang="fr-FR" dirty="0"/>
              <a:t> : J’ai conçu et exécuté un script Python permettant de transférer efficacement les données tout en préservant leur intégrité.</a:t>
            </a:r>
            <a:br>
              <a:rPr lang="fr-FR" dirty="0"/>
            </a:br>
            <a:r>
              <a:rPr lang="fr-FR" dirty="0"/>
              <a:t>🔹 </a:t>
            </a:r>
            <a:r>
              <a:rPr lang="fr-FR" b="1" dirty="0"/>
              <a:t>Conteneurisation avec Docker</a:t>
            </a:r>
            <a:r>
              <a:rPr lang="fr-FR" dirty="0"/>
              <a:t> : Pour assurer une portabilité maximale, j’ai encapsulé la solution dans des conteneurs, facilitant ainsi son déploiement sur différents environnements.</a:t>
            </a:r>
            <a:br>
              <a:rPr lang="fr-FR" dirty="0"/>
            </a:br>
            <a:r>
              <a:rPr lang="fr-FR" dirty="0"/>
              <a:t>🔹 </a:t>
            </a:r>
            <a:r>
              <a:rPr lang="fr-FR" b="1" dirty="0"/>
              <a:t>Exploration Cloud</a:t>
            </a:r>
            <a:r>
              <a:rPr lang="fr-FR" dirty="0"/>
              <a:t> : Enfin, j’ai étudié les solutions AWS pour anticiper une montée en charge et préparer un déploiement évolutif.</a:t>
            </a:r>
          </a:p>
        </p:txBody>
      </p:sp>
      <p:sp>
        <p:nvSpPr>
          <p:cNvPr id="4" name="Espace réservé du numéro de diapositive 3">
            <a:extLst>
              <a:ext uri="{FF2B5EF4-FFF2-40B4-BE49-F238E27FC236}">
                <a16:creationId xmlns:a16="http://schemas.microsoft.com/office/drawing/2014/main" id="{D933DF10-7186-A52D-3BE8-4C0B48AF65F3}"/>
              </a:ext>
            </a:extLst>
          </p:cNvPr>
          <p:cNvSpPr>
            <a:spLocks noGrp="1"/>
          </p:cNvSpPr>
          <p:nvPr>
            <p:ph type="sldNum" sz="quarter" idx="5"/>
          </p:nvPr>
        </p:nvSpPr>
        <p:spPr/>
        <p:txBody>
          <a:bodyPr/>
          <a:lstStyle/>
          <a:p>
            <a:fld id="{2FB689B6-6FFA-4584-A3AE-A4B6ACD92752}" type="slidenum">
              <a:rPr lang="fr-FR" smtClean="0"/>
              <a:t>3</a:t>
            </a:fld>
            <a:endParaRPr lang="fr-FR"/>
          </a:p>
        </p:txBody>
      </p:sp>
    </p:spTree>
    <p:extLst>
      <p:ext uri="{BB962C8B-B14F-4D97-AF65-F5344CB8AC3E}">
        <p14:creationId xmlns:p14="http://schemas.microsoft.com/office/powerpoint/2010/main" val="191753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Mon approche technique repose sur trois étapes essentielles pour garantir une migration fluide et efficace :</a:t>
            </a:r>
            <a:endParaRPr lang="fr-FR" dirty="0"/>
          </a:p>
          <a:p>
            <a:r>
              <a:rPr lang="fr-FR" dirty="0"/>
              <a:t>🔹 </a:t>
            </a:r>
            <a:r>
              <a:rPr lang="fr-FR" b="1" dirty="0"/>
              <a:t>Nettoyage et préparation des données</a:t>
            </a:r>
            <a:r>
              <a:rPr lang="fr-FR" dirty="0"/>
              <a:t> : Avant toute insertion dans MongoDB, j’ai appliqué un traitement rigoureux : suppression des doublons, gestion des valeurs manquantes et standardisation des formats pour assurer une compatibilité optimale.</a:t>
            </a:r>
          </a:p>
          <a:p>
            <a:r>
              <a:rPr lang="fr-FR" dirty="0"/>
              <a:t>🔹 </a:t>
            </a:r>
            <a:r>
              <a:rPr lang="fr-FR" b="1" dirty="0"/>
              <a:t>Automatisation de la migration</a:t>
            </a:r>
            <a:r>
              <a:rPr lang="fr-FR" dirty="0"/>
              <a:t> : J’ai développé un script Python qui prend en charge l’intégralité du processus de migration. Il lit les fichiers CSV, applique les transformations nécessaires et insère les données dans MongoDB de manière sécurisée.</a:t>
            </a:r>
          </a:p>
          <a:p>
            <a:r>
              <a:rPr lang="fr-FR" dirty="0"/>
              <a:t>🔹 </a:t>
            </a:r>
            <a:r>
              <a:rPr lang="fr-FR" b="1" dirty="0"/>
              <a:t>Conteneurisation avec Docker</a:t>
            </a:r>
            <a:r>
              <a:rPr lang="fr-FR" dirty="0"/>
              <a:t> : Pour garantir une exécution stable et portable, j’ai encapsulé MongoDB et mes scripts Python dans des conteneurs Docker. Cette approche facilite le déploiement et assure une reproductibilité parfaite de l’environnement de travail.</a:t>
            </a:r>
          </a:p>
          <a:p>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4</a:t>
            </a:fld>
            <a:endParaRPr lang="fr-FR"/>
          </a:p>
        </p:txBody>
      </p:sp>
    </p:spTree>
    <p:extLst>
      <p:ext uri="{BB962C8B-B14F-4D97-AF65-F5344CB8AC3E}">
        <p14:creationId xmlns:p14="http://schemas.microsoft.com/office/powerpoint/2010/main" val="295694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Pour répondre aux besoins de scalabilité et de robustesse, j’ai mis en place une architecture modulaire basée sur Docker :</a:t>
            </a:r>
            <a:endParaRPr lang="fr-FR" dirty="0"/>
          </a:p>
          <a:p>
            <a:r>
              <a:rPr lang="fr-FR" dirty="0"/>
              <a:t>🔹 </a:t>
            </a:r>
            <a:r>
              <a:rPr lang="fr-FR" b="1" dirty="0"/>
              <a:t>MongoDB</a:t>
            </a:r>
            <a:r>
              <a:rPr lang="fr-FR" dirty="0"/>
              <a:t> : J’ai utilisé MongoDB comme base principale pour stocker les données médicales de manière flexible et évolutive.</a:t>
            </a:r>
          </a:p>
          <a:p>
            <a:r>
              <a:rPr lang="fr-FR" dirty="0"/>
              <a:t>🔹 </a:t>
            </a:r>
            <a:r>
              <a:rPr lang="fr-FR" b="1" dirty="0"/>
              <a:t>Scripts Python</a:t>
            </a:r>
            <a:r>
              <a:rPr lang="fr-FR" dirty="0"/>
              <a:t> : J’ai développé des scripts pour automatiser la migration et effectuer des tests CRUD, garantissant ainsi l’intégrité des données.</a:t>
            </a:r>
          </a:p>
          <a:p>
            <a:r>
              <a:rPr lang="fr-FR" dirty="0"/>
              <a:t>🔹 </a:t>
            </a:r>
            <a:r>
              <a:rPr lang="fr-FR" b="1" dirty="0"/>
              <a:t>Conteneurs Docker</a:t>
            </a:r>
            <a:r>
              <a:rPr lang="fr-FR" dirty="0"/>
              <a:t> : J’ai encapsulé MongoDB et les scripts Python dans des conteneurs Docker, ce qui permet d’assurer une isolation complète et une portabilité optimale.</a:t>
            </a:r>
          </a:p>
          <a:p>
            <a:r>
              <a:rPr lang="fr-FR" dirty="0"/>
              <a:t>🔹 </a:t>
            </a:r>
            <a:r>
              <a:rPr lang="fr-FR" b="1" dirty="0"/>
              <a:t>Réseaux et volumes Docker</a:t>
            </a:r>
            <a:r>
              <a:rPr lang="fr-FR" dirty="0"/>
              <a:t> : J’ai configuré un réseau Docker personnalisé pour sécuriser la communication entre les conteneurs et utilisé des volumes pour garantir la persistance des données même après un redémarrage.</a:t>
            </a:r>
          </a:p>
          <a:p>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5</a:t>
            </a:fld>
            <a:endParaRPr lang="fr-FR"/>
          </a:p>
        </p:txBody>
      </p:sp>
    </p:spTree>
    <p:extLst>
      <p:ext uri="{BB962C8B-B14F-4D97-AF65-F5344CB8AC3E}">
        <p14:creationId xmlns:p14="http://schemas.microsoft.com/office/powerpoint/2010/main" val="3078141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Grâce à mon approche structurée, j’ai obtenu des résultats concrets et mesurables :</a:t>
            </a:r>
            <a:endParaRPr lang="fr-FR" dirty="0"/>
          </a:p>
          <a:p>
            <a:r>
              <a:rPr lang="fr-FR" dirty="0"/>
              <a:t>🔹 </a:t>
            </a:r>
            <a:r>
              <a:rPr lang="fr-FR" b="1" dirty="0"/>
              <a:t>Documents migrés</a:t>
            </a:r>
            <a:r>
              <a:rPr lang="fr-FR" dirty="0"/>
              <a:t> : J’ai transféré avec succès </a:t>
            </a:r>
            <a:r>
              <a:rPr lang="fr-FR" b="1" dirty="0"/>
              <a:t>54 860 documents</a:t>
            </a:r>
            <a:r>
              <a:rPr lang="fr-FR" dirty="0"/>
              <a:t> vers MongoDB, sans aucune perte de données.</a:t>
            </a:r>
          </a:p>
          <a:p>
            <a:r>
              <a:rPr lang="fr-FR" dirty="0"/>
              <a:t>🔹 </a:t>
            </a:r>
            <a:r>
              <a:rPr lang="fr-FR" b="1" dirty="0"/>
              <a:t>Tests CRUD validés</a:t>
            </a:r>
            <a:r>
              <a:rPr lang="fr-FR" dirty="0"/>
              <a:t> : J’ai effectué et validé </a:t>
            </a:r>
            <a:r>
              <a:rPr lang="fr-FR" b="1" dirty="0"/>
              <a:t>100 % des tests CRUD</a:t>
            </a:r>
            <a:r>
              <a:rPr lang="fr-FR" dirty="0"/>
              <a:t> (</a:t>
            </a:r>
            <a:r>
              <a:rPr lang="fr-FR" dirty="0" err="1"/>
              <a:t>Create</a:t>
            </a:r>
            <a:r>
              <a:rPr lang="fr-FR" dirty="0"/>
              <a:t>, Read, Update, </a:t>
            </a:r>
            <a:r>
              <a:rPr lang="fr-FR" dirty="0" err="1"/>
              <a:t>Delete</a:t>
            </a:r>
            <a:r>
              <a:rPr lang="fr-FR" dirty="0"/>
              <a:t>), garantissant ainsi l’intégrité et la fiabilité des données dans la base MongoDB.</a:t>
            </a:r>
          </a:p>
          <a:p>
            <a:r>
              <a:rPr lang="fr-FR" dirty="0"/>
              <a:t>🔹 </a:t>
            </a:r>
            <a:r>
              <a:rPr lang="fr-FR" b="1" dirty="0"/>
              <a:t>Stabilité des conteneurs Docker</a:t>
            </a:r>
            <a:r>
              <a:rPr lang="fr-FR" dirty="0"/>
              <a:t> : J’ai testé les conteneurs dans différents scénarios pour m’assurer de leur robustesse et de leur stabilité.</a:t>
            </a:r>
          </a:p>
          <a:p>
            <a:r>
              <a:rPr lang="fr-FR" dirty="0"/>
              <a:t>🔹 </a:t>
            </a:r>
            <a:r>
              <a:rPr lang="fr-FR" b="1" dirty="0"/>
              <a:t>Amélioration de la performance</a:t>
            </a:r>
            <a:r>
              <a:rPr lang="fr-FR" dirty="0"/>
              <a:t> : L’ensemble des opérations a été optimisé pour gérer efficacement les volumes croissants de données médicales.</a:t>
            </a:r>
          </a:p>
          <a:p>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6</a:t>
            </a:fld>
            <a:endParaRPr lang="fr-FR"/>
          </a:p>
        </p:txBody>
      </p:sp>
    </p:spTree>
    <p:extLst>
      <p:ext uri="{BB962C8B-B14F-4D97-AF65-F5344CB8AC3E}">
        <p14:creationId xmlns:p14="http://schemas.microsoft.com/office/powerpoint/2010/main" val="1780596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ED4D1-2616-C9DD-8ED4-2FAED6546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C68088-9D80-A3C3-B600-EC96C95855B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2E1469-9E9E-0821-7E46-DC00AB134EF1}"/>
              </a:ext>
            </a:extLst>
          </p:cNvPr>
          <p:cNvSpPr>
            <a:spLocks noGrp="1"/>
          </p:cNvSpPr>
          <p:nvPr>
            <p:ph type="body" idx="1"/>
          </p:nvPr>
        </p:nvSpPr>
        <p:spPr/>
        <p:txBody>
          <a:bodyPr/>
          <a:lstStyle/>
          <a:p>
            <a:r>
              <a:rPr lang="fr-FR" i="1" dirty="0"/>
              <a:t>Les résultats concrets obtenus démontrent l’impact positif de cette migration :</a:t>
            </a:r>
            <a:endParaRPr lang="fr-FR" dirty="0"/>
          </a:p>
          <a:p>
            <a:r>
              <a:rPr lang="fr-FR" dirty="0"/>
              <a:t>🔹 </a:t>
            </a:r>
            <a:r>
              <a:rPr lang="fr-FR" b="1" dirty="0"/>
              <a:t>Performance accrue</a:t>
            </a:r>
            <a:r>
              <a:rPr lang="fr-FR" dirty="0"/>
              <a:t> : J’ai atteint une vitesse moyenne de migration de </a:t>
            </a:r>
            <a:r>
              <a:rPr lang="fr-FR" b="1" dirty="0"/>
              <a:t>1 000 documents par seconde</a:t>
            </a:r>
            <a:r>
              <a:rPr lang="fr-FR" dirty="0"/>
              <a:t>, ce qui a permis de réduire considérablement le temps de traitement.</a:t>
            </a:r>
          </a:p>
          <a:p>
            <a:r>
              <a:rPr lang="fr-FR" dirty="0"/>
              <a:t>🔹 </a:t>
            </a:r>
            <a:r>
              <a:rPr lang="fr-FR" b="1" dirty="0"/>
              <a:t>Tests validés</a:t>
            </a:r>
            <a:r>
              <a:rPr lang="fr-FR" dirty="0"/>
              <a:t> : Tous les tests CRUD ont été effectués avec succès, confirmant l’intégrité et la fiabilité des données migrées.</a:t>
            </a:r>
          </a:p>
          <a:p>
            <a:r>
              <a:rPr lang="fr-FR" dirty="0"/>
              <a:t>🔹 </a:t>
            </a:r>
            <a:r>
              <a:rPr lang="fr-FR" b="1" dirty="0"/>
              <a:t>Infrastructure moderne et scalable</a:t>
            </a:r>
            <a:r>
              <a:rPr lang="fr-FR" dirty="0"/>
              <a:t> : L’architecture mise en place est maintenant prête à accueillir une montée en charge grâce à MongoDB et à son intégration avec Docker.</a:t>
            </a:r>
          </a:p>
          <a:p>
            <a:endParaRPr lang="fr-FR" dirty="0"/>
          </a:p>
        </p:txBody>
      </p:sp>
      <p:sp>
        <p:nvSpPr>
          <p:cNvPr id="4" name="Espace réservé du numéro de diapositive 3">
            <a:extLst>
              <a:ext uri="{FF2B5EF4-FFF2-40B4-BE49-F238E27FC236}">
                <a16:creationId xmlns:a16="http://schemas.microsoft.com/office/drawing/2014/main" id="{CCE94F4D-C2A4-79AB-1039-2B207104355E}"/>
              </a:ext>
            </a:extLst>
          </p:cNvPr>
          <p:cNvSpPr>
            <a:spLocks noGrp="1"/>
          </p:cNvSpPr>
          <p:nvPr>
            <p:ph type="sldNum" sz="quarter" idx="5"/>
          </p:nvPr>
        </p:nvSpPr>
        <p:spPr/>
        <p:txBody>
          <a:bodyPr/>
          <a:lstStyle/>
          <a:p>
            <a:fld id="{2FB689B6-6FFA-4584-A3AE-A4B6ACD92752}" type="slidenum">
              <a:rPr lang="fr-FR" smtClean="0"/>
              <a:t>7</a:t>
            </a:fld>
            <a:endParaRPr lang="fr-FR"/>
          </a:p>
        </p:txBody>
      </p:sp>
    </p:spTree>
    <p:extLst>
      <p:ext uri="{BB962C8B-B14F-4D97-AF65-F5344CB8AC3E}">
        <p14:creationId xmlns:p14="http://schemas.microsoft.com/office/powerpoint/2010/main" val="285261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Je vais maintenant te montrer rapidement comment j’ai automatisé tout le processus de migration :</a:t>
            </a:r>
            <a:endParaRPr lang="fr-FR" dirty="0"/>
          </a:p>
          <a:p>
            <a:r>
              <a:rPr lang="fr-FR" dirty="0"/>
              <a:t>🔹 </a:t>
            </a:r>
            <a:r>
              <a:rPr lang="fr-FR" b="1" dirty="0"/>
              <a:t>Étape 1 : Lancement des conteneurs Docker</a:t>
            </a:r>
            <a:br>
              <a:rPr lang="fr-FR" dirty="0"/>
            </a:br>
            <a:r>
              <a:rPr lang="fr-FR" dirty="0"/>
              <a:t>Avec une simple commande docker-compose up, j’ai démarré MongoDB et le script Python dans un environnement conteneurisé.</a:t>
            </a:r>
          </a:p>
          <a:p>
            <a:r>
              <a:rPr lang="fr-FR" dirty="0"/>
              <a:t>🔹 </a:t>
            </a:r>
            <a:r>
              <a:rPr lang="fr-FR" b="1" dirty="0"/>
              <a:t>Étape 2 : Exécution des scripts Python</a:t>
            </a:r>
            <a:br>
              <a:rPr lang="fr-FR" dirty="0"/>
            </a:br>
            <a:r>
              <a:rPr lang="fr-FR" dirty="0"/>
              <a:t>Le script lit les données brutes, les nettoie si besoin, et insère les documents directement dans MongoDB.</a:t>
            </a:r>
          </a:p>
          <a:p>
            <a:r>
              <a:rPr lang="fr-FR" dirty="0"/>
              <a:t>🔹 </a:t>
            </a:r>
            <a:r>
              <a:rPr lang="fr-FR" b="1" dirty="0"/>
              <a:t>Étape 3 : Validation des résultats</a:t>
            </a:r>
            <a:br>
              <a:rPr lang="fr-FR" dirty="0"/>
            </a:br>
            <a:r>
              <a:rPr lang="fr-FR" dirty="0"/>
              <a:t>Pour m’assurer que tout s’est bien passé, je vérifie directement les données dans MongoDB Compass, en contrôlant leur intégrité et leur cohérence.</a:t>
            </a:r>
          </a:p>
          <a:p>
            <a:r>
              <a:rPr lang="fr-FR" i="1" dirty="0"/>
              <a:t>Cette démo montre que le processus est fluide, automatisé et reproductible, tout en garantissant des résultats fiables.</a:t>
            </a:r>
            <a:br>
              <a:rPr lang="fr-FR" i="1" dirty="0"/>
            </a:br>
            <a:br>
              <a:rPr lang="fr-FR" i="1" dirty="0"/>
            </a:br>
            <a:r>
              <a:rPr lang="fr-FR" dirty="0"/>
              <a:t>Comme tu peux le voir, tout est optimisé pour simplifier le déploiement et garantir un fonctionnement sans accroc.</a:t>
            </a:r>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8</a:t>
            </a:fld>
            <a:endParaRPr lang="fr-FR"/>
          </a:p>
        </p:txBody>
      </p:sp>
    </p:spTree>
    <p:extLst>
      <p:ext uri="{BB962C8B-B14F-4D97-AF65-F5344CB8AC3E}">
        <p14:creationId xmlns:p14="http://schemas.microsoft.com/office/powerpoint/2010/main" val="443655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J’ai exploré plusieurs options AWS pour anticiper les besoins du client et garantir un déploiement scalable :</a:t>
            </a:r>
            <a:endParaRPr lang="fr-FR" dirty="0"/>
          </a:p>
          <a:p>
            <a:r>
              <a:rPr lang="fr-FR" dirty="0"/>
              <a:t>🔹 </a:t>
            </a:r>
            <a:r>
              <a:rPr lang="fr-FR" b="1" dirty="0"/>
              <a:t>Amazon </a:t>
            </a:r>
            <a:r>
              <a:rPr lang="fr-FR" b="1" dirty="0" err="1"/>
              <a:t>DocumentDB</a:t>
            </a:r>
            <a:br>
              <a:rPr lang="fr-FR" dirty="0"/>
            </a:br>
            <a:r>
              <a:rPr lang="fr-FR" dirty="0"/>
              <a:t>C’est une solution compatible avec MongoDB, qui offre un stockage évolutif et une gestion simplifiée des bases NoSQL.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b="1" dirty="0"/>
              <a:t>Amazon ECS</a:t>
            </a:r>
            <a:br>
              <a:rPr lang="fr-FR" dirty="0"/>
            </a:br>
            <a:r>
              <a:rPr lang="fr-FR" dirty="0"/>
              <a:t>Avec </a:t>
            </a:r>
            <a:r>
              <a:rPr lang="fr-FR" b="1" dirty="0" err="1">
                <a:solidFill>
                  <a:srgbClr val="569CD6"/>
                </a:solidFill>
                <a:effectLst/>
                <a:latin typeface="Consolas" panose="020B0609020204030204" pitchFamily="49" charset="0"/>
              </a:rPr>
              <a:t>Elastic</a:t>
            </a:r>
            <a:r>
              <a:rPr lang="fr-FR" b="1" dirty="0">
                <a:solidFill>
                  <a:srgbClr val="569CD6"/>
                </a:solidFill>
                <a:effectLst/>
                <a:latin typeface="Consolas" panose="020B0609020204030204" pitchFamily="49" charset="0"/>
              </a:rPr>
              <a:t> Container Service</a:t>
            </a:r>
            <a:r>
              <a:rPr lang="fr-FR" dirty="0"/>
              <a:t>, je peux orchestrer les conteneurs Docker de manière efficace, ce qui facilite le déploiement et la gestion des services dans le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b="1"/>
              <a:t>Amazon S3 (</a:t>
            </a:r>
            <a:r>
              <a:rPr lang="fr-FR" b="1">
                <a:solidFill>
                  <a:srgbClr val="569CD6"/>
                </a:solidFill>
                <a:effectLst/>
                <a:latin typeface="Consolas" panose="020B0609020204030204" pitchFamily="49" charset="0"/>
              </a:rPr>
              <a:t>Simple Storage Service</a:t>
            </a:r>
            <a:r>
              <a:rPr lang="fr-FR" b="0">
                <a:solidFill>
                  <a:srgbClr val="CCCCCC"/>
                </a:solidFill>
                <a:effectLst/>
                <a:latin typeface="Consolas" panose="020B0609020204030204" pitchFamily="49" charset="0"/>
              </a:rPr>
              <a:t>)</a:t>
            </a:r>
            <a:br>
              <a:rPr lang="fr-FR" dirty="0"/>
            </a:br>
            <a:r>
              <a:rPr lang="fr-FR" dirty="0"/>
              <a:t>J’ai également étudié l’utilisation de S3 pour le stockage des sauvegardes. C’est une solution économique, fiable et idéale pour des données à haute disponibilité.</a:t>
            </a:r>
          </a:p>
          <a:p>
            <a:r>
              <a:rPr lang="fr-FR" i="1" dirty="0"/>
              <a:t>Chaque solution apporte des avantages spécifiques, et elles peuvent être combinées pour répondre aux besoins actuels tout en anticipant les évolutions futures.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2FB689B6-6FFA-4584-A3AE-A4B6ACD92752}" type="slidenum">
              <a:rPr lang="fr-FR" smtClean="0"/>
              <a:t>9</a:t>
            </a:fld>
            <a:endParaRPr lang="fr-FR"/>
          </a:p>
        </p:txBody>
      </p:sp>
    </p:spTree>
    <p:extLst>
      <p:ext uri="{BB962C8B-B14F-4D97-AF65-F5344CB8AC3E}">
        <p14:creationId xmlns:p14="http://schemas.microsoft.com/office/powerpoint/2010/main" val="424704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lgn="l">
              <a:defRPr/>
            </a:lvl1pPr>
          </a:lstStyle>
          <a:p>
            <a:fld id="{AC67455D-02C7-4EB4-9B84-012EDEAB62CE}" type="datetimeFigureOut">
              <a:rPr lang="fr-FR" smtClean="0"/>
              <a:t>29/01/2025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DC55D0A-BBE9-41EA-B619-B11869D59E8A}"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00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C67455D-02C7-4EB4-9B84-012EDEAB62CE}" type="datetimeFigureOut">
              <a:rPr lang="fr-FR" smtClean="0"/>
              <a:t>29/01/2025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3523139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C67455D-02C7-4EB4-9B84-012EDEAB62CE}" type="datetimeFigureOut">
              <a:rPr lang="fr-FR" smtClean="0"/>
              <a:t>29/01/2025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DC55D0A-BBE9-41EA-B619-B11869D59E8A}" type="slidenum">
              <a:rPr lang="fr-FR" smtClean="0"/>
              <a:t>‹N°›</a:t>
            </a:fld>
            <a:endParaRPr lang="fr-F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46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C67455D-02C7-4EB4-9B84-012EDEAB62CE}" type="datetimeFigureOut">
              <a:rPr lang="fr-FR" smtClean="0"/>
              <a:t>29/01/2025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287315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C67455D-02C7-4EB4-9B84-012EDEAB62CE}" type="datetimeFigureOut">
              <a:rPr lang="fr-FR" smtClean="0"/>
              <a:t>29/01/2025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DC55D0A-BBE9-41EA-B619-B11869D59E8A}"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41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C67455D-02C7-4EB4-9B84-012EDEAB62CE}" type="datetimeFigureOut">
              <a:rPr lang="fr-FR" smtClean="0"/>
              <a:t>29/01/2025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142474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Cliquez pour 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C67455D-02C7-4EB4-9B84-012EDEAB62CE}" type="datetimeFigureOut">
              <a:rPr lang="fr-FR" smtClean="0"/>
              <a:t>29/01/2025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2846265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C67455D-02C7-4EB4-9B84-012EDEAB62CE}" type="datetimeFigureOut">
              <a:rPr lang="fr-FR" smtClean="0"/>
              <a:t>29/01/2025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184388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7455D-02C7-4EB4-9B84-012EDEAB62CE}" type="datetimeFigureOut">
              <a:rPr lang="fr-FR" smtClean="0"/>
              <a:t>29/01/2025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1951942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C67455D-02C7-4EB4-9B84-012EDEAB62CE}" type="datetimeFigureOut">
              <a:rPr lang="fr-FR" smtClean="0"/>
              <a:t>29/01/2025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DC55D0A-BBE9-41EA-B619-B11869D59E8A}" type="slidenum">
              <a:rPr lang="fr-FR" smtClean="0"/>
              <a:t>‹N°›</a:t>
            </a:fld>
            <a:endParaRPr lang="fr-FR"/>
          </a:p>
        </p:txBody>
      </p:sp>
    </p:spTree>
    <p:extLst>
      <p:ext uri="{BB962C8B-B14F-4D97-AF65-F5344CB8AC3E}">
        <p14:creationId xmlns:p14="http://schemas.microsoft.com/office/powerpoint/2010/main" val="295069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C67455D-02C7-4EB4-9B84-012EDEAB62CE}" type="datetimeFigureOut">
              <a:rPr lang="fr-FR" smtClean="0"/>
              <a:t>29/01/2025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DC55D0A-BBE9-41EA-B619-B11869D59E8A}" type="slidenum">
              <a:rPr lang="fr-FR" smtClean="0"/>
              <a:t>‹N°›</a:t>
            </a:fld>
            <a:endParaRPr lang="fr-F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6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C67455D-02C7-4EB4-9B84-012EDEAB62CE}" type="datetimeFigureOut">
              <a:rPr lang="fr-FR" smtClean="0"/>
              <a:t>29/01/2025</a:t>
            </a:fld>
            <a:endParaRPr lang="fr-F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fr-F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DC55D0A-BBE9-41EA-B619-B11869D59E8A}" type="slidenum">
              <a:rPr lang="fr-FR" smtClean="0"/>
              <a:t>‹N°›</a:t>
            </a:fld>
            <a:endParaRPr lang="fr-F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34812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1A46FB-24AE-4058-C5DF-8E33239C4E99}"/>
              </a:ext>
            </a:extLst>
          </p:cNvPr>
          <p:cNvSpPr>
            <a:spLocks noGrp="1"/>
          </p:cNvSpPr>
          <p:nvPr>
            <p:ph type="ctrTitle"/>
          </p:nvPr>
        </p:nvSpPr>
        <p:spPr/>
        <p:txBody>
          <a:bodyPr>
            <a:normAutofit/>
          </a:bodyPr>
          <a:lstStyle/>
          <a:p>
            <a:r>
              <a:rPr lang="fr-FR" noProof="0" dirty="0"/>
              <a:t>Migration de Données Médicales vers MongoDB</a:t>
            </a:r>
          </a:p>
        </p:txBody>
      </p:sp>
      <p:sp>
        <p:nvSpPr>
          <p:cNvPr id="3" name="Sous-titre 2">
            <a:extLst>
              <a:ext uri="{FF2B5EF4-FFF2-40B4-BE49-F238E27FC236}">
                <a16:creationId xmlns:a16="http://schemas.microsoft.com/office/drawing/2014/main" id="{8FD2FC7C-93F6-F086-3DDF-5DF033B31E13}"/>
              </a:ext>
            </a:extLst>
          </p:cNvPr>
          <p:cNvSpPr>
            <a:spLocks noGrp="1"/>
          </p:cNvSpPr>
          <p:nvPr>
            <p:ph type="subTitle" idx="1"/>
          </p:nvPr>
        </p:nvSpPr>
        <p:spPr>
          <a:xfrm>
            <a:off x="8698523" y="4960137"/>
            <a:ext cx="3200400" cy="1463040"/>
          </a:xfrm>
        </p:spPr>
        <p:txBody>
          <a:bodyPr>
            <a:normAutofit/>
          </a:bodyPr>
          <a:lstStyle/>
          <a:p>
            <a:r>
              <a:rPr lang="fr-FR" noProof="0" dirty="0"/>
              <a:t>Moderniser la gestion des données médicales avec une solution scalable et flexible.</a:t>
            </a:r>
            <a:br>
              <a:rPr lang="fr-FR" noProof="0" dirty="0"/>
            </a:br>
            <a:endParaRPr lang="fr-FR" noProof="0" dirty="0"/>
          </a:p>
        </p:txBody>
      </p:sp>
      <p:pic>
        <p:nvPicPr>
          <p:cNvPr id="5" name="Image 4" descr="Stethescope sur le clavier de l’ordinateur portable">
            <a:extLst>
              <a:ext uri="{FF2B5EF4-FFF2-40B4-BE49-F238E27FC236}">
                <a16:creationId xmlns:a16="http://schemas.microsoft.com/office/drawing/2014/main" id="{F007962E-3071-4155-B5F0-91831DDF142A}"/>
              </a:ext>
            </a:extLst>
          </p:cNvPr>
          <p:cNvPicPr>
            <a:picLocks noChangeAspect="1"/>
          </p:cNvPicPr>
          <p:nvPr/>
        </p:nvPicPr>
        <p:blipFill>
          <a:blip r:embed="rId3"/>
          <a:srcRect t="32465" b="11355"/>
          <a:stretch/>
        </p:blipFill>
        <p:spPr>
          <a:xfrm>
            <a:off x="20" y="10"/>
            <a:ext cx="12191980" cy="4571990"/>
          </a:xfrm>
          <a:prstGeom prst="rect">
            <a:avLst/>
          </a:prstGeom>
        </p:spPr>
      </p:pic>
    </p:spTree>
    <p:extLst>
      <p:ext uri="{BB962C8B-B14F-4D97-AF65-F5344CB8AC3E}">
        <p14:creationId xmlns:p14="http://schemas.microsoft.com/office/powerpoint/2010/main" val="8823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D6D7A0-1ACF-35CB-FEF3-AAA8B77F981F}"/>
              </a:ext>
            </a:extLst>
          </p:cNvPr>
          <p:cNvSpPr>
            <a:spLocks noGrp="1"/>
          </p:cNvSpPr>
          <p:nvPr>
            <p:ph type="title"/>
          </p:nvPr>
        </p:nvSpPr>
        <p:spPr>
          <a:xfrm>
            <a:off x="1024129" y="585216"/>
            <a:ext cx="6742904" cy="1499616"/>
          </a:xfrm>
        </p:spPr>
        <p:txBody>
          <a:bodyPr>
            <a:normAutofit/>
          </a:bodyPr>
          <a:lstStyle/>
          <a:p>
            <a:r>
              <a:rPr lang="fr-FR" noProof="0" dirty="0"/>
              <a:t>Comparatif des Solutions AWS</a:t>
            </a:r>
          </a:p>
        </p:txBody>
      </p:sp>
      <p:sp>
        <p:nvSpPr>
          <p:cNvPr id="3" name="Espace réservé du contenu 2">
            <a:extLst>
              <a:ext uri="{FF2B5EF4-FFF2-40B4-BE49-F238E27FC236}">
                <a16:creationId xmlns:a16="http://schemas.microsoft.com/office/drawing/2014/main" id="{7D187C08-4734-5D5F-9958-C06247DB6196}"/>
              </a:ext>
            </a:extLst>
          </p:cNvPr>
          <p:cNvSpPr>
            <a:spLocks noGrp="1"/>
          </p:cNvSpPr>
          <p:nvPr>
            <p:ph idx="1"/>
          </p:nvPr>
        </p:nvSpPr>
        <p:spPr>
          <a:xfrm>
            <a:off x="922527" y="1740454"/>
            <a:ext cx="6595872" cy="441569"/>
          </a:xfrm>
        </p:spPr>
        <p:txBody>
          <a:bodyPr>
            <a:normAutofit fontScale="70000" lnSpcReduction="20000"/>
          </a:bodyPr>
          <a:lstStyle/>
          <a:p>
            <a:r>
              <a:rPr lang="fr-FR" noProof="0" dirty="0"/>
              <a:t>Voici un comparatif des solutions AWS pour identifier la plus adaptée aux besoins du projet. </a:t>
            </a:r>
          </a:p>
        </p:txBody>
      </p:sp>
      <p:graphicFrame>
        <p:nvGraphicFramePr>
          <p:cNvPr id="4" name="Tableau 3">
            <a:extLst>
              <a:ext uri="{FF2B5EF4-FFF2-40B4-BE49-F238E27FC236}">
                <a16:creationId xmlns:a16="http://schemas.microsoft.com/office/drawing/2014/main" id="{2626E644-FF47-D4D2-329D-3C6A98EEE6E9}"/>
              </a:ext>
            </a:extLst>
          </p:cNvPr>
          <p:cNvGraphicFramePr>
            <a:graphicFrameLocks noGrp="1"/>
          </p:cNvGraphicFramePr>
          <p:nvPr>
            <p:extLst>
              <p:ext uri="{D42A27DB-BD31-4B8C-83A1-F6EECF244321}">
                <p14:modId xmlns:p14="http://schemas.microsoft.com/office/powerpoint/2010/main" val="2741973747"/>
              </p:ext>
            </p:extLst>
          </p:nvPr>
        </p:nvGraphicFramePr>
        <p:xfrm>
          <a:off x="546659" y="2282389"/>
          <a:ext cx="7096057" cy="4433057"/>
        </p:xfrm>
        <a:graphic>
          <a:graphicData uri="http://schemas.openxmlformats.org/drawingml/2006/table">
            <a:tbl>
              <a:tblPr>
                <a:tableStyleId>{5C22544A-7EE6-4342-B048-85BDC9FD1C3A}</a:tableStyleId>
              </a:tblPr>
              <a:tblGrid>
                <a:gridCol w="1650450">
                  <a:extLst>
                    <a:ext uri="{9D8B030D-6E8A-4147-A177-3AD203B41FA5}">
                      <a16:colId xmlns:a16="http://schemas.microsoft.com/office/drawing/2014/main" val="1744526345"/>
                    </a:ext>
                  </a:extLst>
                </a:gridCol>
                <a:gridCol w="1766968">
                  <a:extLst>
                    <a:ext uri="{9D8B030D-6E8A-4147-A177-3AD203B41FA5}">
                      <a16:colId xmlns:a16="http://schemas.microsoft.com/office/drawing/2014/main" val="2428872673"/>
                    </a:ext>
                  </a:extLst>
                </a:gridCol>
                <a:gridCol w="1838280">
                  <a:extLst>
                    <a:ext uri="{9D8B030D-6E8A-4147-A177-3AD203B41FA5}">
                      <a16:colId xmlns:a16="http://schemas.microsoft.com/office/drawing/2014/main" val="1178559424"/>
                    </a:ext>
                  </a:extLst>
                </a:gridCol>
                <a:gridCol w="1840359">
                  <a:extLst>
                    <a:ext uri="{9D8B030D-6E8A-4147-A177-3AD203B41FA5}">
                      <a16:colId xmlns:a16="http://schemas.microsoft.com/office/drawing/2014/main" val="2260814287"/>
                    </a:ext>
                  </a:extLst>
                </a:gridCol>
              </a:tblGrid>
              <a:tr h="831565">
                <a:tc>
                  <a:txBody>
                    <a:bodyPr/>
                    <a:lstStyle/>
                    <a:p>
                      <a:r>
                        <a:rPr lang="fr-FR" sz="1400" b="1" cap="none" spc="0" noProof="0" dirty="0">
                          <a:solidFill>
                            <a:schemeClr val="tx1">
                              <a:lumMod val="75000"/>
                              <a:lumOff val="25000"/>
                            </a:schemeClr>
                          </a:solidFill>
                        </a:rPr>
                        <a:t>Critère</a:t>
                      </a:r>
                    </a:p>
                  </a:txBody>
                  <a:tcPr marL="185688" marR="96558" marT="96558" marB="96558" anchor="ctr"/>
                </a:tc>
                <a:tc>
                  <a:txBody>
                    <a:bodyPr/>
                    <a:lstStyle/>
                    <a:p>
                      <a:r>
                        <a:rPr lang="fr-FR" sz="1400" b="1" cap="none" spc="0" noProof="0" dirty="0">
                          <a:solidFill>
                            <a:schemeClr val="tx1">
                              <a:lumMod val="75000"/>
                              <a:lumOff val="25000"/>
                            </a:schemeClr>
                          </a:solidFill>
                        </a:rPr>
                        <a:t>Amazon </a:t>
                      </a:r>
                      <a:r>
                        <a:rPr lang="fr-FR" sz="1400" b="1" cap="none" spc="0" noProof="0" dirty="0" err="1">
                          <a:solidFill>
                            <a:schemeClr val="tx1">
                              <a:lumMod val="75000"/>
                              <a:lumOff val="25000"/>
                            </a:schemeClr>
                          </a:solidFill>
                        </a:rPr>
                        <a:t>DocumentDB</a:t>
                      </a:r>
                      <a:endParaRPr lang="fr-FR" sz="1400" b="1" cap="none" spc="0" noProof="0" dirty="0">
                        <a:solidFill>
                          <a:schemeClr val="tx1">
                            <a:lumMod val="75000"/>
                            <a:lumOff val="25000"/>
                          </a:schemeClr>
                        </a:solidFill>
                      </a:endParaRPr>
                    </a:p>
                  </a:txBody>
                  <a:tcPr marL="185688" marR="96558" marT="96558" marB="96558" anchor="ctr"/>
                </a:tc>
                <a:tc>
                  <a:txBody>
                    <a:bodyPr/>
                    <a:lstStyle/>
                    <a:p>
                      <a:r>
                        <a:rPr lang="fr-FR" sz="1400" b="1" cap="none" spc="0" noProof="0" dirty="0">
                          <a:solidFill>
                            <a:schemeClr val="tx1">
                              <a:lumMod val="75000"/>
                              <a:lumOff val="25000"/>
                            </a:schemeClr>
                          </a:solidFill>
                        </a:rPr>
                        <a:t>Amazon ECS</a:t>
                      </a:r>
                    </a:p>
                  </a:txBody>
                  <a:tcPr marL="185688" marR="96558" marT="96558" marB="96558" anchor="ctr"/>
                </a:tc>
                <a:tc>
                  <a:txBody>
                    <a:bodyPr/>
                    <a:lstStyle/>
                    <a:p>
                      <a:r>
                        <a:rPr lang="fr-FR" sz="1400" b="1" cap="none" spc="0" noProof="0" dirty="0">
                          <a:solidFill>
                            <a:schemeClr val="tx1">
                              <a:lumMod val="75000"/>
                              <a:lumOff val="25000"/>
                            </a:schemeClr>
                          </a:solidFill>
                        </a:rPr>
                        <a:t>Amazon S3</a:t>
                      </a:r>
                    </a:p>
                  </a:txBody>
                  <a:tcPr marL="185688" marR="96558" marT="96558" marB="96558" anchor="ctr"/>
                </a:tc>
                <a:extLst>
                  <a:ext uri="{0D108BD9-81ED-4DB2-BD59-A6C34878D82A}">
                    <a16:rowId xmlns:a16="http://schemas.microsoft.com/office/drawing/2014/main" val="4212081255"/>
                  </a:ext>
                </a:extLst>
              </a:tr>
              <a:tr h="900373">
                <a:tc>
                  <a:txBody>
                    <a:bodyPr/>
                    <a:lstStyle/>
                    <a:p>
                      <a:r>
                        <a:rPr lang="fr-FR" sz="1400" b="1" cap="none" spc="0" noProof="0" dirty="0">
                          <a:solidFill>
                            <a:schemeClr val="tx1">
                              <a:lumMod val="75000"/>
                              <a:lumOff val="25000"/>
                            </a:schemeClr>
                          </a:solidFill>
                        </a:rPr>
                        <a:t>Latence</a:t>
                      </a:r>
                    </a:p>
                  </a:txBody>
                  <a:tcPr marL="185688" marR="96558" marT="96558" marB="96558" anchor="ctr"/>
                </a:tc>
                <a:tc>
                  <a:txBody>
                    <a:bodyPr/>
                    <a:lstStyle/>
                    <a:p>
                      <a:r>
                        <a:rPr lang="fr-FR" sz="1100" b="0" cap="none" spc="0" noProof="0" dirty="0">
                          <a:solidFill>
                            <a:schemeClr val="tx1">
                              <a:lumMod val="75000"/>
                              <a:lumOff val="25000"/>
                            </a:schemeClr>
                          </a:solidFill>
                        </a:rPr>
                        <a:t>Faible pour requêtes NoSQL</a:t>
                      </a:r>
                    </a:p>
                  </a:txBody>
                  <a:tcPr marL="185688" marR="96558" marT="96558" marB="96558" anchor="ctr"/>
                </a:tc>
                <a:tc>
                  <a:txBody>
                    <a:bodyPr/>
                    <a:lstStyle/>
                    <a:p>
                      <a:r>
                        <a:rPr lang="fr-FR" sz="1100" b="0" cap="none" spc="0" noProof="0" dirty="0">
                          <a:solidFill>
                            <a:schemeClr val="tx1">
                              <a:lumMod val="75000"/>
                              <a:lumOff val="25000"/>
                            </a:schemeClr>
                          </a:solidFill>
                        </a:rPr>
                        <a:t>Dépend du cluster ECS</a:t>
                      </a:r>
                    </a:p>
                  </a:txBody>
                  <a:tcPr marL="185688" marR="96558" marT="96558" marB="96558" anchor="ctr"/>
                </a:tc>
                <a:tc>
                  <a:txBody>
                    <a:bodyPr/>
                    <a:lstStyle/>
                    <a:p>
                      <a:r>
                        <a:rPr lang="fr-FR" sz="1100" b="0" cap="none" spc="0" noProof="0" dirty="0">
                          <a:solidFill>
                            <a:schemeClr val="tx1">
                              <a:lumMod val="75000"/>
                              <a:lumOff val="25000"/>
                            </a:schemeClr>
                          </a:solidFill>
                        </a:rPr>
                        <a:t>Très faible en lecture</a:t>
                      </a:r>
                    </a:p>
                  </a:txBody>
                  <a:tcPr marL="185688" marR="96558" marT="96558" marB="96558" anchor="ctr"/>
                </a:tc>
                <a:extLst>
                  <a:ext uri="{0D108BD9-81ED-4DB2-BD59-A6C34878D82A}">
                    <a16:rowId xmlns:a16="http://schemas.microsoft.com/office/drawing/2014/main" val="715837696"/>
                  </a:ext>
                </a:extLst>
              </a:tr>
              <a:tr h="900373">
                <a:tc>
                  <a:txBody>
                    <a:bodyPr/>
                    <a:lstStyle/>
                    <a:p>
                      <a:r>
                        <a:rPr lang="fr-FR" sz="1400" b="1" cap="none" spc="0" noProof="0" dirty="0">
                          <a:solidFill>
                            <a:schemeClr val="tx1">
                              <a:lumMod val="75000"/>
                              <a:lumOff val="25000"/>
                            </a:schemeClr>
                          </a:solidFill>
                        </a:rPr>
                        <a:t>Coût</a:t>
                      </a:r>
                    </a:p>
                  </a:txBody>
                  <a:tcPr marL="185688" marR="96558" marT="96558" marB="96558" anchor="ctr"/>
                </a:tc>
                <a:tc>
                  <a:txBody>
                    <a:bodyPr/>
                    <a:lstStyle/>
                    <a:p>
                      <a:r>
                        <a:rPr lang="fr-FR" sz="1100" b="0" cap="none" spc="0" noProof="0" dirty="0">
                          <a:solidFill>
                            <a:schemeClr val="tx1">
                              <a:lumMod val="75000"/>
                              <a:lumOff val="25000"/>
                            </a:schemeClr>
                          </a:solidFill>
                        </a:rPr>
                        <a:t>Stockage + Requêtes (lecture/écriture)</a:t>
                      </a:r>
                    </a:p>
                  </a:txBody>
                  <a:tcPr marL="185688" marR="96558" marT="96558" marB="96558" anchor="ctr"/>
                </a:tc>
                <a:tc>
                  <a:txBody>
                    <a:bodyPr/>
                    <a:lstStyle/>
                    <a:p>
                      <a:r>
                        <a:rPr lang="fr-FR" sz="1100" b="0" cap="none" spc="0" noProof="0" dirty="0">
                          <a:solidFill>
                            <a:schemeClr val="tx1">
                              <a:lumMod val="75000"/>
                              <a:lumOff val="25000"/>
                            </a:schemeClr>
                          </a:solidFill>
                        </a:rPr>
                        <a:t>Basé sur le nombre de conteneurs et les ressources allouées</a:t>
                      </a:r>
                    </a:p>
                  </a:txBody>
                  <a:tcPr marL="185688" marR="96558" marT="96558" marB="96558" anchor="ctr"/>
                </a:tc>
                <a:tc>
                  <a:txBody>
                    <a:bodyPr/>
                    <a:lstStyle/>
                    <a:p>
                      <a:r>
                        <a:rPr lang="fr-FR" sz="1100" noProof="0" dirty="0"/>
                        <a:t>Stockage économique, mais coût variable selon l’accès aux données.</a:t>
                      </a:r>
                      <a:endParaRPr lang="fr-FR" sz="1100" b="0" cap="none" spc="0" noProof="0" dirty="0">
                        <a:solidFill>
                          <a:schemeClr val="tx1">
                            <a:lumMod val="75000"/>
                            <a:lumOff val="25000"/>
                          </a:schemeClr>
                        </a:solidFill>
                      </a:endParaRPr>
                    </a:p>
                  </a:txBody>
                  <a:tcPr marL="185688" marR="96558" marT="96558" marB="96558" anchor="ctr"/>
                </a:tc>
                <a:extLst>
                  <a:ext uri="{0D108BD9-81ED-4DB2-BD59-A6C34878D82A}">
                    <a16:rowId xmlns:a16="http://schemas.microsoft.com/office/drawing/2014/main" val="2721488133"/>
                  </a:ext>
                </a:extLst>
              </a:tr>
              <a:tr h="900373">
                <a:tc>
                  <a:txBody>
                    <a:bodyPr/>
                    <a:lstStyle/>
                    <a:p>
                      <a:r>
                        <a:rPr lang="fr-FR" sz="1400" b="1" cap="none" spc="0" noProof="0" dirty="0">
                          <a:solidFill>
                            <a:schemeClr val="tx1">
                              <a:lumMod val="75000"/>
                              <a:lumOff val="25000"/>
                            </a:schemeClr>
                          </a:solidFill>
                        </a:rPr>
                        <a:t>Scalabilité</a:t>
                      </a:r>
                    </a:p>
                  </a:txBody>
                  <a:tcPr marL="185688" marR="96558" marT="96558" marB="96558" anchor="ctr"/>
                </a:tc>
                <a:tc>
                  <a:txBody>
                    <a:bodyPr/>
                    <a:lstStyle/>
                    <a:p>
                      <a:r>
                        <a:rPr lang="fr-FR" sz="1100" b="0" cap="none" spc="0" noProof="0" dirty="0">
                          <a:solidFill>
                            <a:schemeClr val="tx1">
                              <a:lumMod val="75000"/>
                              <a:lumOff val="25000"/>
                            </a:schemeClr>
                          </a:solidFill>
                        </a:rPr>
                        <a:t>Évolutif (ajout d'instances selon la charge)</a:t>
                      </a:r>
                    </a:p>
                  </a:txBody>
                  <a:tcPr marL="185688" marR="96558" marT="96558" marB="96558" anchor="ctr"/>
                </a:tc>
                <a:tc>
                  <a:txBody>
                    <a:bodyPr/>
                    <a:lstStyle/>
                    <a:p>
                      <a:r>
                        <a:rPr lang="fr-FR" sz="1100" b="0" cap="none" spc="0" noProof="0" dirty="0">
                          <a:solidFill>
                            <a:schemeClr val="tx1">
                              <a:lumMod val="75000"/>
                              <a:lumOff val="25000"/>
                            </a:schemeClr>
                          </a:solidFill>
                        </a:rPr>
                        <a:t>Haute (ajout dynamique de conteneurs)</a:t>
                      </a:r>
                    </a:p>
                  </a:txBody>
                  <a:tcPr marL="185688" marR="96558" marT="96558" marB="96558" anchor="ctr"/>
                </a:tc>
                <a:tc>
                  <a:txBody>
                    <a:bodyPr/>
                    <a:lstStyle/>
                    <a:p>
                      <a:r>
                        <a:rPr lang="fr-FR" sz="1100" b="0" cap="none" spc="0" noProof="0" dirty="0">
                          <a:solidFill>
                            <a:schemeClr val="tx1">
                              <a:lumMod val="75000"/>
                              <a:lumOff val="25000"/>
                            </a:schemeClr>
                          </a:solidFill>
                        </a:rPr>
                        <a:t>Illimité (stockage extensible)</a:t>
                      </a:r>
                    </a:p>
                  </a:txBody>
                  <a:tcPr marL="185688" marR="96558" marT="96558" marB="96558" anchor="ctr"/>
                </a:tc>
                <a:extLst>
                  <a:ext uri="{0D108BD9-81ED-4DB2-BD59-A6C34878D82A}">
                    <a16:rowId xmlns:a16="http://schemas.microsoft.com/office/drawing/2014/main" val="498828694"/>
                  </a:ext>
                </a:extLst>
              </a:tr>
              <a:tr h="900373">
                <a:tc>
                  <a:txBody>
                    <a:bodyPr/>
                    <a:lstStyle/>
                    <a:p>
                      <a:r>
                        <a:rPr lang="fr-FR" sz="1400" b="1" cap="none" spc="0" noProof="0" dirty="0">
                          <a:solidFill>
                            <a:schemeClr val="tx1">
                              <a:lumMod val="75000"/>
                              <a:lumOff val="25000"/>
                            </a:schemeClr>
                          </a:solidFill>
                        </a:rPr>
                        <a:t>Cas d’usage</a:t>
                      </a:r>
                    </a:p>
                  </a:txBody>
                  <a:tcPr marL="185688" marR="96558" marT="96558" marB="96558" anchor="ctr"/>
                </a:tc>
                <a:tc>
                  <a:txBody>
                    <a:bodyPr/>
                    <a:lstStyle/>
                    <a:p>
                      <a:r>
                        <a:rPr lang="fr-FR" sz="1100" noProof="0" dirty="0"/>
                        <a:t>Base NoSQL optimisée pour les données médicales.</a:t>
                      </a:r>
                      <a:endParaRPr lang="fr-FR" sz="1100" b="0" cap="none" spc="0" noProof="0" dirty="0">
                        <a:solidFill>
                          <a:schemeClr val="tx1">
                            <a:lumMod val="75000"/>
                            <a:lumOff val="25000"/>
                          </a:schemeClr>
                        </a:solidFill>
                      </a:endParaRPr>
                    </a:p>
                  </a:txBody>
                  <a:tcPr marL="185688" marR="96558" marT="96558" marB="96558" anchor="ctr"/>
                </a:tc>
                <a:tc>
                  <a:txBody>
                    <a:bodyPr/>
                    <a:lstStyle/>
                    <a:p>
                      <a:r>
                        <a:rPr lang="fr-FR" sz="1100" b="0" cap="none" spc="0" noProof="0" dirty="0">
                          <a:solidFill>
                            <a:schemeClr val="tx1">
                              <a:lumMod val="75000"/>
                              <a:lumOff val="25000"/>
                            </a:schemeClr>
                          </a:solidFill>
                        </a:rPr>
                        <a:t>Déploiement et orchestration de services conteneurisés</a:t>
                      </a:r>
                    </a:p>
                  </a:txBody>
                  <a:tcPr marL="185688" marR="96558" marT="96558" marB="96558" anchor="ctr"/>
                </a:tc>
                <a:tc>
                  <a:txBody>
                    <a:bodyPr/>
                    <a:lstStyle/>
                    <a:p>
                      <a:r>
                        <a:rPr lang="fr-FR" sz="1100" b="0" cap="none" spc="0" noProof="0" dirty="0">
                          <a:solidFill>
                            <a:schemeClr val="tx1">
                              <a:lumMod val="75000"/>
                              <a:lumOff val="25000"/>
                            </a:schemeClr>
                          </a:solidFill>
                        </a:rPr>
                        <a:t>Sauvegarde, archivage et stockage d’objets volumineux</a:t>
                      </a:r>
                    </a:p>
                  </a:txBody>
                  <a:tcPr marL="185688" marR="96558" marT="96558" marB="96558" anchor="ctr"/>
                </a:tc>
                <a:extLst>
                  <a:ext uri="{0D108BD9-81ED-4DB2-BD59-A6C34878D82A}">
                    <a16:rowId xmlns:a16="http://schemas.microsoft.com/office/drawing/2014/main" val="282913668"/>
                  </a:ext>
                </a:extLst>
              </a:tr>
            </a:tbl>
          </a:graphicData>
        </a:graphic>
      </p:graphicFrame>
      <p:pic>
        <p:nvPicPr>
          <p:cNvPr id="5" name="Espace réservé du contenu 4" descr="Femme d’affaires tenant une pancarte avec des pièces de monnaie devant des icônes de la technologie">
            <a:extLst>
              <a:ext uri="{FF2B5EF4-FFF2-40B4-BE49-F238E27FC236}">
                <a16:creationId xmlns:a16="http://schemas.microsoft.com/office/drawing/2014/main" id="{3D653DB2-452D-B824-5EA4-C66A34283D3A}"/>
              </a:ext>
            </a:extLst>
          </p:cNvPr>
          <p:cNvPicPr>
            <a:picLocks noChangeAspect="1"/>
          </p:cNvPicPr>
          <p:nvPr/>
        </p:nvPicPr>
        <p:blipFill>
          <a:blip r:embed="rId3"/>
          <a:srcRect l="21873" r="18727" b="-2"/>
          <a:stretch/>
        </p:blipFill>
        <p:spPr>
          <a:xfrm>
            <a:off x="8143631" y="0"/>
            <a:ext cx="4055194" cy="6858000"/>
          </a:xfrm>
          <a:prstGeom prst="rect">
            <a:avLst/>
          </a:prstGeom>
        </p:spPr>
      </p:pic>
    </p:spTree>
    <p:extLst>
      <p:ext uri="{BB962C8B-B14F-4D97-AF65-F5344CB8AC3E}">
        <p14:creationId xmlns:p14="http://schemas.microsoft.com/office/powerpoint/2010/main" val="37252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86" name="Straight Connector 207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87" name="Rectangle 2086">
            <a:extLst>
              <a:ext uri="{FF2B5EF4-FFF2-40B4-BE49-F238E27FC236}">
                <a16:creationId xmlns:a16="http://schemas.microsoft.com/office/drawing/2014/main" id="{7DD035E9-9492-4A96-8BC3-7FB24D7F9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214DE08E-F0B7-1F46-2617-9603376E3380}"/>
              </a:ext>
            </a:extLst>
          </p:cNvPr>
          <p:cNvSpPr>
            <a:spLocks noGrp="1"/>
          </p:cNvSpPr>
          <p:nvPr>
            <p:ph type="title"/>
          </p:nvPr>
        </p:nvSpPr>
        <p:spPr>
          <a:xfrm>
            <a:off x="1024127" y="459317"/>
            <a:ext cx="4907743" cy="1749552"/>
          </a:xfrm>
        </p:spPr>
        <p:txBody>
          <a:bodyPr vert="horz" lIns="91440" tIns="45720" rIns="91440" bIns="45720" rtlCol="0" anchor="ctr">
            <a:normAutofit/>
          </a:bodyPr>
          <a:lstStyle/>
          <a:p>
            <a:r>
              <a:rPr lang="fr-FR" sz="4400" noProof="0" dirty="0"/>
              <a:t>Justification des Choix Technologiques</a:t>
            </a:r>
          </a:p>
        </p:txBody>
      </p:sp>
      <p:cxnSp>
        <p:nvCxnSpPr>
          <p:cNvPr id="2088" name="Straight Connector 2083">
            <a:extLst>
              <a:ext uri="{FF2B5EF4-FFF2-40B4-BE49-F238E27FC236}">
                <a16:creationId xmlns:a16="http://schemas.microsoft.com/office/drawing/2014/main" id="{EEFBDC43-ADB2-4EDE-8696-528BCABD17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89" name="ZoneTexte 2088">
            <a:extLst>
              <a:ext uri="{FF2B5EF4-FFF2-40B4-BE49-F238E27FC236}">
                <a16:creationId xmlns:a16="http://schemas.microsoft.com/office/drawing/2014/main" id="{A66F595E-7775-C56E-5E99-D0ACB1FB1DC2}"/>
              </a:ext>
            </a:extLst>
          </p:cNvPr>
          <p:cNvSpPr txBox="1"/>
          <p:nvPr/>
        </p:nvSpPr>
        <p:spPr>
          <a:xfrm>
            <a:off x="762000" y="2333402"/>
            <a:ext cx="5333998" cy="3931920"/>
          </a:xfrm>
          <a:prstGeom prst="rect">
            <a:avLst/>
          </a:prstGeom>
        </p:spPr>
        <p:txBody>
          <a:bodyPr vert="horz" lIns="45720" tIns="45720" rIns="45720" bIns="45720" rtlCol="0">
            <a:normAutofit lnSpcReduction="10000"/>
          </a:bodyPr>
          <a:lstStyle/>
          <a:p>
            <a:pPr marL="0" indent="0" defTabSz="914400">
              <a:lnSpc>
                <a:spcPct val="90000"/>
              </a:lnSpc>
              <a:spcBef>
                <a:spcPts val="2500"/>
              </a:spcBef>
              <a:buClr>
                <a:schemeClr val="accent1"/>
              </a:buClr>
              <a:buFont typeface="Tw Cen MT" panose="020B0602020104020603" pitchFamily="34" charset="0"/>
              <a:buNone/>
            </a:pPr>
            <a:r>
              <a:rPr lang="fr-FR" sz="1500" b="1" noProof="0" dirty="0"/>
              <a:t>Choix de MongoDB</a:t>
            </a:r>
          </a:p>
          <a:p>
            <a:pPr marL="0" lvl="1" defTabSz="914400">
              <a:lnSpc>
                <a:spcPct val="90000"/>
              </a:lnSpc>
              <a:buClr>
                <a:schemeClr val="accent1"/>
              </a:buClr>
            </a:pPr>
            <a:r>
              <a:rPr lang="fr-FR" sz="1500" noProof="0" dirty="0"/>
              <a:t>✔️ </a:t>
            </a:r>
            <a:r>
              <a:rPr lang="fr-FR" sz="1500" b="1" noProof="0" dirty="0"/>
              <a:t>Stockage optimisé</a:t>
            </a:r>
            <a:r>
              <a:rPr lang="fr-FR" sz="1500" noProof="0" dirty="0"/>
              <a:t> des données semi-structurées et volumineuses.</a:t>
            </a:r>
            <a:br>
              <a:rPr lang="fr-FR" sz="1500" noProof="0" dirty="0"/>
            </a:br>
            <a:r>
              <a:rPr lang="fr-FR" sz="1500" noProof="0" dirty="0"/>
              <a:t>✔️ </a:t>
            </a:r>
            <a:r>
              <a:rPr lang="fr-FR" sz="1500" b="1" noProof="0" dirty="0"/>
              <a:t>Flexibilité</a:t>
            </a:r>
            <a:r>
              <a:rPr lang="fr-FR" sz="1500" noProof="0" dirty="0"/>
              <a:t> dans la modélisation et l’évolution des données.</a:t>
            </a:r>
          </a:p>
          <a:p>
            <a:pPr marL="0" lvl="1" defTabSz="914400">
              <a:lnSpc>
                <a:spcPct val="90000"/>
              </a:lnSpc>
              <a:buClr>
                <a:schemeClr val="accent1"/>
              </a:buClr>
            </a:pPr>
            <a:endParaRPr lang="fr-FR" sz="1500" noProof="0" dirty="0"/>
          </a:p>
          <a:p>
            <a:pPr marL="0" lvl="1" defTabSz="914400">
              <a:lnSpc>
                <a:spcPct val="90000"/>
              </a:lnSpc>
              <a:buClr>
                <a:schemeClr val="accent1"/>
              </a:buClr>
            </a:pPr>
            <a:endParaRPr lang="fr-FR" sz="1500" noProof="0" dirty="0"/>
          </a:p>
          <a:p>
            <a:pPr marL="0" lvl="1" defTabSz="914400">
              <a:lnSpc>
                <a:spcPct val="90000"/>
              </a:lnSpc>
              <a:buClr>
                <a:schemeClr val="accent1"/>
              </a:buClr>
            </a:pPr>
            <a:endParaRPr lang="fr-FR" sz="1500" noProof="0" dirty="0"/>
          </a:p>
          <a:p>
            <a:pPr marL="0" indent="0" defTabSz="914400">
              <a:lnSpc>
                <a:spcPct val="90000"/>
              </a:lnSpc>
              <a:buClr>
                <a:schemeClr val="accent1"/>
              </a:buClr>
              <a:buNone/>
            </a:pPr>
            <a:r>
              <a:rPr lang="fr-FR" sz="1500" b="1" noProof="0" dirty="0"/>
              <a:t>Utilisation de Docker</a:t>
            </a:r>
          </a:p>
          <a:p>
            <a:pPr defTabSz="914400">
              <a:lnSpc>
                <a:spcPct val="90000"/>
              </a:lnSpc>
              <a:buClr>
                <a:schemeClr val="accent1"/>
              </a:buClr>
            </a:pPr>
            <a:r>
              <a:rPr lang="fr-FR" sz="1500" noProof="0" dirty="0"/>
              <a:t>✔️ </a:t>
            </a:r>
            <a:r>
              <a:rPr lang="fr-FR" sz="1500" b="1" noProof="0" dirty="0"/>
              <a:t>Isolation et portabilité</a:t>
            </a:r>
            <a:r>
              <a:rPr lang="fr-FR" sz="1500" noProof="0" dirty="0"/>
              <a:t> des services.</a:t>
            </a:r>
            <a:br>
              <a:rPr lang="fr-FR" sz="1500" noProof="0" dirty="0"/>
            </a:br>
            <a:r>
              <a:rPr lang="fr-FR" sz="1500" noProof="0" dirty="0"/>
              <a:t>✔️ </a:t>
            </a:r>
            <a:r>
              <a:rPr lang="fr-FR" sz="1500" b="1" noProof="0" dirty="0"/>
              <a:t>Déploiement rapide</a:t>
            </a:r>
            <a:r>
              <a:rPr lang="fr-FR" sz="1500" noProof="0" dirty="0"/>
              <a:t> et reproductible dans tous les environnements.</a:t>
            </a:r>
          </a:p>
          <a:p>
            <a:pPr marL="285750" indent="-285750" defTabSz="914400">
              <a:lnSpc>
                <a:spcPct val="90000"/>
              </a:lnSpc>
              <a:buClr>
                <a:schemeClr val="accent1"/>
              </a:buClr>
              <a:buFont typeface="Arial" panose="020B0604020202020204" pitchFamily="34" charset="0"/>
              <a:buChar char="•"/>
            </a:pPr>
            <a:endParaRPr lang="fr-FR" sz="1500" b="1" noProof="0" dirty="0"/>
          </a:p>
          <a:p>
            <a:pPr marL="285750" indent="-285750" defTabSz="914400">
              <a:lnSpc>
                <a:spcPct val="90000"/>
              </a:lnSpc>
              <a:buClr>
                <a:schemeClr val="accent1"/>
              </a:buClr>
              <a:buFont typeface="Arial" panose="020B0604020202020204" pitchFamily="34" charset="0"/>
              <a:buChar char="•"/>
            </a:pPr>
            <a:endParaRPr lang="fr-FR" sz="1500" b="1" noProof="0" dirty="0"/>
          </a:p>
          <a:p>
            <a:pPr marL="285750" indent="-285750" defTabSz="914400">
              <a:lnSpc>
                <a:spcPct val="90000"/>
              </a:lnSpc>
              <a:buClr>
                <a:schemeClr val="accent1"/>
              </a:buClr>
              <a:buFont typeface="Arial" panose="020B0604020202020204" pitchFamily="34" charset="0"/>
              <a:buChar char="•"/>
            </a:pPr>
            <a:endParaRPr lang="fr-FR" sz="1500" b="1" noProof="0" dirty="0"/>
          </a:p>
          <a:p>
            <a:pPr marL="0" indent="0" defTabSz="914400">
              <a:lnSpc>
                <a:spcPct val="90000"/>
              </a:lnSpc>
              <a:buClr>
                <a:schemeClr val="accent1"/>
              </a:buClr>
              <a:buNone/>
            </a:pPr>
            <a:r>
              <a:rPr lang="fr-FR" sz="1500" b="1" noProof="0" dirty="0"/>
              <a:t>Adoption d’AWS</a:t>
            </a:r>
          </a:p>
          <a:p>
            <a:pPr defTabSz="914400">
              <a:lnSpc>
                <a:spcPct val="90000"/>
              </a:lnSpc>
              <a:buClr>
                <a:schemeClr val="accent1"/>
              </a:buClr>
            </a:pPr>
            <a:r>
              <a:rPr lang="fr-FR" sz="1500" noProof="0" dirty="0"/>
              <a:t>✔️ </a:t>
            </a:r>
            <a:r>
              <a:rPr lang="fr-FR" sz="1500" b="1" noProof="0" dirty="0"/>
              <a:t>Scalabilité</a:t>
            </a:r>
            <a:r>
              <a:rPr lang="fr-FR" sz="1500" noProof="0" dirty="0"/>
              <a:t> à long terme avec </a:t>
            </a:r>
            <a:r>
              <a:rPr lang="fr-FR" sz="1500" noProof="0" dirty="0" err="1"/>
              <a:t>DocumentDB</a:t>
            </a:r>
            <a:r>
              <a:rPr lang="fr-FR" sz="1500" noProof="0" dirty="0"/>
              <a:t>.</a:t>
            </a:r>
            <a:br>
              <a:rPr lang="fr-FR" sz="1500" noProof="0" dirty="0"/>
            </a:br>
            <a:r>
              <a:rPr lang="fr-FR" sz="1500" noProof="0" dirty="0"/>
              <a:t>✔️ </a:t>
            </a:r>
            <a:r>
              <a:rPr lang="fr-FR" sz="1500" b="1" noProof="0" dirty="0"/>
              <a:t>Gestion efficace</a:t>
            </a:r>
            <a:r>
              <a:rPr lang="fr-FR" sz="1500" noProof="0" dirty="0"/>
              <a:t> des conteneurs avec ECS.</a:t>
            </a:r>
            <a:br>
              <a:rPr lang="fr-FR" sz="1500" noProof="0" dirty="0"/>
            </a:br>
            <a:r>
              <a:rPr lang="fr-FR" sz="1500" noProof="0" dirty="0"/>
              <a:t>✔️ </a:t>
            </a:r>
            <a:r>
              <a:rPr lang="fr-FR" sz="1500" b="1" noProof="0" dirty="0"/>
              <a:t>Stockage sécurisé</a:t>
            </a:r>
            <a:r>
              <a:rPr lang="fr-FR" sz="1500" noProof="0" dirty="0"/>
              <a:t> et haute disponibilité avec S3</a:t>
            </a:r>
            <a:r>
              <a:rPr lang="fr-FR" sz="1600" noProof="0" dirty="0"/>
              <a:t>.</a:t>
            </a:r>
            <a:br>
              <a:rPr lang="fr-FR" sz="1400" noProof="0" dirty="0"/>
            </a:br>
            <a:br>
              <a:rPr lang="fr-FR" sz="1300" noProof="0" dirty="0"/>
            </a:br>
            <a:endParaRPr lang="fr-FR" sz="1300" b="1" noProof="0" dirty="0"/>
          </a:p>
          <a:p>
            <a:pPr marL="0" indent="0" defTabSz="914400">
              <a:lnSpc>
                <a:spcPct val="90000"/>
              </a:lnSpc>
              <a:spcBef>
                <a:spcPts val="2500"/>
              </a:spcBef>
              <a:buClr>
                <a:schemeClr val="accent1"/>
              </a:buClr>
              <a:buFont typeface="Tw Cen MT" panose="020B0602020104020603" pitchFamily="34" charset="0"/>
              <a:buNone/>
            </a:pPr>
            <a:endParaRPr lang="fr-FR" sz="1300" b="1" noProof="0" dirty="0"/>
          </a:p>
        </p:txBody>
      </p:sp>
      <p:pic>
        <p:nvPicPr>
          <p:cNvPr id="2050" name="Picture 2" descr="decorative image for blog on mongodb">
            <a:extLst>
              <a:ext uri="{FF2B5EF4-FFF2-40B4-BE49-F238E27FC236}">
                <a16:creationId xmlns:a16="http://schemas.microsoft.com/office/drawing/2014/main" id="{2CF54E7E-4048-F1C4-74A4-5C19A3BB1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256" r="21330"/>
          <a:stretch/>
        </p:blipFill>
        <p:spPr bwMode="auto">
          <a:xfrm>
            <a:off x="7056116" y="960120"/>
            <a:ext cx="4175762" cy="494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1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313A2365-FE66-D4CD-F912-D892D0CA43FF}"/>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fr-FR" kern="1200" cap="all" spc="100" baseline="0" noProof="0" dirty="0">
                <a:solidFill>
                  <a:schemeClr val="tx1">
                    <a:lumMod val="95000"/>
                    <a:lumOff val="5000"/>
                  </a:schemeClr>
                </a:solidFill>
                <a:latin typeface="+mj-lt"/>
                <a:ea typeface="+mj-ea"/>
                <a:cs typeface="+mj-cs"/>
              </a:rPr>
              <a:t>Recommandations et prochaines étapes</a:t>
            </a:r>
          </a:p>
        </p:txBody>
      </p:sp>
      <p:graphicFrame>
        <p:nvGraphicFramePr>
          <p:cNvPr id="50" name="ZoneTexte 3">
            <a:extLst>
              <a:ext uri="{FF2B5EF4-FFF2-40B4-BE49-F238E27FC236}">
                <a16:creationId xmlns:a16="http://schemas.microsoft.com/office/drawing/2014/main" id="{CE5345E3-B46E-D044-7073-D7FB2ABA5552}"/>
              </a:ext>
            </a:extLst>
          </p:cNvPr>
          <p:cNvGraphicFramePr/>
          <p:nvPr>
            <p:extLst>
              <p:ext uri="{D42A27DB-BD31-4B8C-83A1-F6EECF244321}">
                <p14:modId xmlns:p14="http://schemas.microsoft.com/office/powerpoint/2010/main" val="31879137"/>
              </p:ext>
            </p:extLst>
          </p:nvPr>
        </p:nvGraphicFramePr>
        <p:xfrm>
          <a:off x="1023937" y="2286000"/>
          <a:ext cx="1037089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495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6" name="Picture 4" descr="Bureau avec des éléments de productivité">
            <a:extLst>
              <a:ext uri="{FF2B5EF4-FFF2-40B4-BE49-F238E27FC236}">
                <a16:creationId xmlns:a16="http://schemas.microsoft.com/office/drawing/2014/main" id="{7802096A-ED48-6BDE-5DCF-D53CB5E0CC9F}"/>
              </a:ext>
            </a:extLst>
          </p:cNvPr>
          <p:cNvPicPr>
            <a:picLocks noChangeAspect="1"/>
          </p:cNvPicPr>
          <p:nvPr/>
        </p:nvPicPr>
        <p:blipFill>
          <a:blip r:embed="rId3">
            <a:duotone>
              <a:schemeClr val="bg2">
                <a:shade val="45000"/>
                <a:satMod val="135000"/>
              </a:schemeClr>
              <a:prstClr val="white"/>
            </a:duotone>
            <a:alphaModFix amt="35000"/>
          </a:blip>
          <a:srcRect r="-1" b="15708"/>
          <a:stretch/>
        </p:blipFill>
        <p:spPr>
          <a:xfrm>
            <a:off x="20" y="-1"/>
            <a:ext cx="12188932" cy="6858000"/>
          </a:xfrm>
          <a:prstGeom prst="rect">
            <a:avLst/>
          </a:prstGeom>
        </p:spPr>
      </p:pic>
      <p:sp>
        <p:nvSpPr>
          <p:cNvPr id="2" name="Titre 1">
            <a:extLst>
              <a:ext uri="{FF2B5EF4-FFF2-40B4-BE49-F238E27FC236}">
                <a16:creationId xmlns:a16="http://schemas.microsoft.com/office/drawing/2014/main" id="{6CF4DF22-8C00-044B-B428-18C85F4F2CE3}"/>
              </a:ext>
            </a:extLst>
          </p:cNvPr>
          <p:cNvSpPr>
            <a:spLocks noGrp="1"/>
          </p:cNvSpPr>
          <p:nvPr>
            <p:ph type="title"/>
          </p:nvPr>
        </p:nvSpPr>
        <p:spPr>
          <a:xfrm>
            <a:off x="211015" y="643467"/>
            <a:ext cx="4116889" cy="5571066"/>
          </a:xfrm>
        </p:spPr>
        <p:txBody>
          <a:bodyPr vert="horz" lIns="91440" tIns="45720" rIns="91440" bIns="45720" rtlCol="0" anchor="ctr">
            <a:normAutofit/>
          </a:bodyPr>
          <a:lstStyle/>
          <a:p>
            <a:pPr algn="r"/>
            <a:r>
              <a:rPr lang="fr-FR" noProof="0" dirty="0"/>
              <a:t>Conclusion et Impact du Projet</a:t>
            </a:r>
          </a:p>
        </p:txBody>
      </p:sp>
      <p:cxnSp>
        <p:nvCxnSpPr>
          <p:cNvPr id="50" name="Straight Connector 4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1AC3F805-9210-A8BB-3DE0-052391EFA7CC}"/>
              </a:ext>
            </a:extLst>
          </p:cNvPr>
          <p:cNvSpPr>
            <a:spLocks noGrp="1"/>
          </p:cNvSpPr>
          <p:nvPr>
            <p:ph sz="half" idx="1"/>
          </p:nvPr>
        </p:nvSpPr>
        <p:spPr>
          <a:xfrm>
            <a:off x="4971371" y="643467"/>
            <a:ext cx="6574112" cy="5571066"/>
          </a:xfrm>
        </p:spPr>
        <p:txBody>
          <a:bodyPr vert="horz" lIns="45720" tIns="45720" rIns="45720" bIns="45720" rtlCol="0" anchor="ctr">
            <a:normAutofit/>
          </a:bodyPr>
          <a:lstStyle/>
          <a:p>
            <a:r>
              <a:rPr lang="fr-FR" sz="2000" b="1" noProof="0" dirty="0"/>
              <a:t>1. Accomplissements clés</a:t>
            </a:r>
          </a:p>
          <a:p>
            <a:r>
              <a:rPr lang="fr-FR" sz="1600" noProof="0" dirty="0"/>
              <a:t>✅ Migration réussie de 54 860 documents vers MongoDB.</a:t>
            </a:r>
            <a:br>
              <a:rPr lang="fr-FR" sz="1600" noProof="0" dirty="0"/>
            </a:br>
            <a:r>
              <a:rPr lang="fr-FR" sz="1600" noProof="0" dirty="0"/>
              <a:t>✅ Tests CRUD validés à 100 %, garantissant l’intégrité des données.</a:t>
            </a:r>
            <a:br>
              <a:rPr lang="fr-FR" sz="1600" noProof="0" dirty="0"/>
            </a:br>
            <a:r>
              <a:rPr lang="fr-FR" sz="1600" noProof="0" dirty="0"/>
              <a:t>✅ Infrastructure scalable et prête pour une adoption Cloud.</a:t>
            </a:r>
          </a:p>
          <a:p>
            <a:endParaRPr lang="fr-FR" sz="2000" noProof="0" dirty="0"/>
          </a:p>
          <a:p>
            <a:r>
              <a:rPr lang="fr-FR" sz="2000" b="1" noProof="0" dirty="0"/>
              <a:t>2. Bénéfices pour le client</a:t>
            </a:r>
          </a:p>
          <a:p>
            <a:r>
              <a:rPr lang="fr-FR" sz="1600" noProof="0" dirty="0"/>
              <a:t>💡 Gestion des données plus flexible et efficace.</a:t>
            </a:r>
            <a:br>
              <a:rPr lang="fr-FR" sz="1600" noProof="0" dirty="0"/>
            </a:br>
            <a:r>
              <a:rPr lang="fr-FR" sz="1600" noProof="0" dirty="0"/>
              <a:t>💡 Un système évolutif, prêt pour des intégrations avec AWS et d’autres services.</a:t>
            </a:r>
          </a:p>
          <a:p>
            <a:endParaRPr lang="fr-FR" sz="2000" noProof="0" dirty="0"/>
          </a:p>
          <a:p>
            <a:r>
              <a:rPr lang="fr-FR" sz="2000" b="1" noProof="0" dirty="0"/>
              <a:t>3. Vision à long terme</a:t>
            </a:r>
          </a:p>
          <a:p>
            <a:r>
              <a:rPr lang="fr-FR" sz="1600" noProof="0" dirty="0"/>
              <a:t>🚀 Une base fiable et performante pour intégrer des outils analytiques et améliorer l’aide à la décision.</a:t>
            </a:r>
          </a:p>
        </p:txBody>
      </p:sp>
    </p:spTree>
    <p:extLst>
      <p:ext uri="{BB962C8B-B14F-4D97-AF65-F5344CB8AC3E}">
        <p14:creationId xmlns:p14="http://schemas.microsoft.com/office/powerpoint/2010/main" val="409414773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Réseau de cloud computing">
            <a:extLst>
              <a:ext uri="{FF2B5EF4-FFF2-40B4-BE49-F238E27FC236}">
                <a16:creationId xmlns:a16="http://schemas.microsoft.com/office/drawing/2014/main" id="{191CCB6D-4EB7-773C-C184-668F5C7451A4}"/>
              </a:ext>
            </a:extLst>
          </p:cNvPr>
          <p:cNvPicPr>
            <a:picLocks noChangeAspect="1"/>
          </p:cNvPicPr>
          <p:nvPr/>
        </p:nvPicPr>
        <p:blipFill>
          <a:blip r:embed="rId3"/>
          <a:srcRect t="1609" r="9091" b="7482"/>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DFD1DFF6-AE8D-5C8F-C715-A9FA04443AF4}"/>
              </a:ext>
            </a:extLst>
          </p:cNvPr>
          <p:cNvSpPr>
            <a:spLocks noGrp="1"/>
          </p:cNvSpPr>
          <p:nvPr>
            <p:ph type="title"/>
          </p:nvPr>
        </p:nvSpPr>
        <p:spPr>
          <a:xfrm>
            <a:off x="1024128" y="585216"/>
            <a:ext cx="6066816" cy="1499616"/>
          </a:xfrm>
        </p:spPr>
        <p:txBody>
          <a:bodyPr>
            <a:normAutofit/>
          </a:bodyPr>
          <a:lstStyle/>
          <a:p>
            <a:r>
              <a:rPr lang="fr-FR" sz="3900" noProof="0" dirty="0">
                <a:solidFill>
                  <a:srgbClr val="000000"/>
                </a:solidFill>
              </a:rPr>
              <a:t>Pourquoi migrer les données médicales ?</a:t>
            </a:r>
          </a:p>
        </p:txBody>
      </p:sp>
      <p:cxnSp>
        <p:nvCxnSpPr>
          <p:cNvPr id="19" name="Straight Connector 18">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Espace réservé du contenu 4">
            <a:extLst>
              <a:ext uri="{FF2B5EF4-FFF2-40B4-BE49-F238E27FC236}">
                <a16:creationId xmlns:a16="http://schemas.microsoft.com/office/drawing/2014/main" id="{10FC1480-3978-400E-A36C-C3D69D9851FD}"/>
              </a:ext>
            </a:extLst>
          </p:cNvPr>
          <p:cNvGraphicFramePr>
            <a:graphicFrameLocks noGrp="1"/>
          </p:cNvGraphicFramePr>
          <p:nvPr>
            <p:ph idx="1"/>
            <p:extLst>
              <p:ext uri="{D42A27DB-BD31-4B8C-83A1-F6EECF244321}">
                <p14:modId xmlns:p14="http://schemas.microsoft.com/office/powerpoint/2010/main" val="347198601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24128" y="2286000"/>
          <a:ext cx="6066816"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238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93A07C-1E73-40C6-061F-1E6CD9304A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8E050C-8B79-0A0E-3925-97EBFF65671D}"/>
              </a:ext>
            </a:extLst>
          </p:cNvPr>
          <p:cNvSpPr>
            <a:spLocks noGrp="1"/>
          </p:cNvSpPr>
          <p:nvPr>
            <p:ph type="title"/>
          </p:nvPr>
        </p:nvSpPr>
        <p:spPr>
          <a:xfrm>
            <a:off x="1024128" y="585216"/>
            <a:ext cx="9720072" cy="1499616"/>
          </a:xfrm>
        </p:spPr>
        <p:txBody>
          <a:bodyPr>
            <a:normAutofit/>
          </a:bodyPr>
          <a:lstStyle/>
          <a:p>
            <a:r>
              <a:rPr lang="fr-FR" sz="5400" noProof="0" dirty="0"/>
              <a:t>Une méthodologie en 4 étapes</a:t>
            </a:r>
            <a:endParaRPr lang="fr-FR" noProof="0" dirty="0"/>
          </a:p>
        </p:txBody>
      </p:sp>
      <p:sp>
        <p:nvSpPr>
          <p:cNvPr id="11" name="Rectangle 10" descr="3d illustration">
            <a:extLst>
              <a:ext uri="{FF2B5EF4-FFF2-40B4-BE49-F238E27FC236}">
                <a16:creationId xmlns:a16="http://schemas.microsoft.com/office/drawing/2014/main" id="{5366805D-429A-A27E-3BE1-FC796A208286}"/>
              </a:ext>
            </a:extLst>
          </p:cNvPr>
          <p:cNvSpPr/>
          <p:nvPr/>
        </p:nvSpPr>
        <p:spPr>
          <a:xfrm>
            <a:off x="941814" y="2250217"/>
            <a:ext cx="948718" cy="948718"/>
          </a:xfrm>
          <a:prstGeom prst="rect">
            <a:avLst/>
          </a:prstGeom>
          <a:blipFill>
            <a:blip r:embed="rId3">
              <a:extLst>
                <a:ext uri="{28A0092B-C50C-407E-A947-70E740481C1C}">
                  <a14:useLocalDpi xmlns:a14="http://schemas.microsoft.com/office/drawing/2010/main" val="0"/>
                </a:ext>
              </a:extLst>
            </a:blip>
            <a:srcRect r="-4" b="-4"/>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fr-FR" noProof="0" dirty="0"/>
          </a:p>
        </p:txBody>
      </p:sp>
      <p:grpSp>
        <p:nvGrpSpPr>
          <p:cNvPr id="13" name="Groupe 12">
            <a:extLst>
              <a:ext uri="{FF2B5EF4-FFF2-40B4-BE49-F238E27FC236}">
                <a16:creationId xmlns:a16="http://schemas.microsoft.com/office/drawing/2014/main" id="{5B0A901F-7FF0-81BE-79CE-05002995AE50}"/>
              </a:ext>
            </a:extLst>
          </p:cNvPr>
          <p:cNvGrpSpPr/>
          <p:nvPr/>
        </p:nvGrpSpPr>
        <p:grpSpPr>
          <a:xfrm>
            <a:off x="2070532" y="2250217"/>
            <a:ext cx="5522051" cy="359115"/>
            <a:chOff x="1128718" y="0"/>
            <a:chExt cx="5522051" cy="359115"/>
          </a:xfrm>
        </p:grpSpPr>
        <p:sp>
          <p:nvSpPr>
            <p:cNvPr id="40" name="Rectangle 39">
              <a:extLst>
                <a:ext uri="{FF2B5EF4-FFF2-40B4-BE49-F238E27FC236}">
                  <a16:creationId xmlns:a16="http://schemas.microsoft.com/office/drawing/2014/main" id="{5A9CE376-E89E-6528-9E7F-959F456B1334}"/>
                </a:ext>
              </a:extLst>
            </p:cNvPr>
            <p:cNvSpPr/>
            <p:nvPr/>
          </p:nvSpPr>
          <p:spPr>
            <a:xfrm>
              <a:off x="1128718" y="0"/>
              <a:ext cx="5522051" cy="35911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41" name="ZoneTexte 40">
              <a:extLst>
                <a:ext uri="{FF2B5EF4-FFF2-40B4-BE49-F238E27FC236}">
                  <a16:creationId xmlns:a16="http://schemas.microsoft.com/office/drawing/2014/main" id="{9DE9D055-43E0-9CE2-586A-804C2DDF5D02}"/>
                </a:ext>
              </a:extLst>
            </p:cNvPr>
            <p:cNvSpPr txBox="1"/>
            <p:nvPr/>
          </p:nvSpPr>
          <p:spPr>
            <a:xfrm>
              <a:off x="1128718" y="0"/>
              <a:ext cx="5522051" cy="3591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860" tIns="22860" rIns="0" bIns="22860" numCol="1" spcCol="1270" anchor="t" anchorCtr="0">
              <a:noAutofit/>
            </a:bodyPr>
            <a:lstStyle/>
            <a:p>
              <a:pPr marL="0" lvl="0" indent="0" algn="l" defTabSz="800100">
                <a:lnSpc>
                  <a:spcPct val="100000"/>
                </a:lnSpc>
                <a:spcBef>
                  <a:spcPct val="0"/>
                </a:spcBef>
                <a:spcAft>
                  <a:spcPct val="35000"/>
                </a:spcAft>
                <a:buNone/>
                <a:defRPr b="1"/>
              </a:pPr>
              <a:r>
                <a:rPr lang="fr-FR" noProof="0" dirty="0"/>
                <a:t>✅ </a:t>
              </a:r>
              <a:r>
                <a:rPr lang="fr-FR" b="1" noProof="0" dirty="0"/>
                <a:t>Préparation des données</a:t>
              </a:r>
              <a:br>
                <a:rPr lang="fr-FR" noProof="0" dirty="0"/>
              </a:br>
              <a:endParaRPr lang="fr-FR" sz="1800" kern="1200" noProof="0" dirty="0"/>
            </a:p>
          </p:txBody>
        </p:sp>
      </p:grpSp>
      <p:grpSp>
        <p:nvGrpSpPr>
          <p:cNvPr id="14" name="Groupe 13">
            <a:extLst>
              <a:ext uri="{FF2B5EF4-FFF2-40B4-BE49-F238E27FC236}">
                <a16:creationId xmlns:a16="http://schemas.microsoft.com/office/drawing/2014/main" id="{5326A643-408A-E61C-2C2A-B187B2508FCD}"/>
              </a:ext>
            </a:extLst>
          </p:cNvPr>
          <p:cNvGrpSpPr/>
          <p:nvPr/>
        </p:nvGrpSpPr>
        <p:grpSpPr>
          <a:xfrm>
            <a:off x="2070532" y="2609332"/>
            <a:ext cx="5522051" cy="589603"/>
            <a:chOff x="1128718" y="359115"/>
            <a:chExt cx="5522051" cy="589603"/>
          </a:xfrm>
        </p:grpSpPr>
        <p:sp>
          <p:nvSpPr>
            <p:cNvPr id="38" name="Rectangle 37">
              <a:extLst>
                <a:ext uri="{FF2B5EF4-FFF2-40B4-BE49-F238E27FC236}">
                  <a16:creationId xmlns:a16="http://schemas.microsoft.com/office/drawing/2014/main" id="{EA4DD95F-46B2-C8CF-D1B8-7435246741B1}"/>
                </a:ext>
              </a:extLst>
            </p:cNvPr>
            <p:cNvSpPr/>
            <p:nvPr/>
          </p:nvSpPr>
          <p:spPr>
            <a:xfrm>
              <a:off x="1128718" y="359115"/>
              <a:ext cx="5522051" cy="589603"/>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39" name="ZoneTexte 38">
              <a:extLst>
                <a:ext uri="{FF2B5EF4-FFF2-40B4-BE49-F238E27FC236}">
                  <a16:creationId xmlns:a16="http://schemas.microsoft.com/office/drawing/2014/main" id="{D8910672-019A-A982-8997-5C7486091E8C}"/>
                </a:ext>
              </a:extLst>
            </p:cNvPr>
            <p:cNvSpPr txBox="1"/>
            <p:nvPr/>
          </p:nvSpPr>
          <p:spPr>
            <a:xfrm>
              <a:off x="1128718" y="359115"/>
              <a:ext cx="5522051" cy="589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0" bIns="17780" numCol="1" spcCol="1270" anchor="t" anchorCtr="0">
              <a:noAutofit/>
            </a:bodyPr>
            <a:lstStyle/>
            <a:p>
              <a:r>
                <a:rPr lang="fr-FR" sz="1400" noProof="0" dirty="0"/>
                <a:t>🔹 Nettoyage, correction et standardisation pour assurer la qualité.</a:t>
              </a:r>
            </a:p>
          </p:txBody>
        </p:sp>
      </p:grpSp>
      <p:sp>
        <p:nvSpPr>
          <p:cNvPr id="15" name="Rectangle 14" descr="Big Data, Cloud Computing, Block Chain, Cloud hybride, Multi Cloud, web3, métavers">
            <a:extLst>
              <a:ext uri="{FF2B5EF4-FFF2-40B4-BE49-F238E27FC236}">
                <a16:creationId xmlns:a16="http://schemas.microsoft.com/office/drawing/2014/main" id="{3D03263F-C9CE-7BB4-9EF6-057D2C799FC4}"/>
              </a:ext>
            </a:extLst>
          </p:cNvPr>
          <p:cNvSpPr/>
          <p:nvPr/>
        </p:nvSpPr>
        <p:spPr>
          <a:xfrm>
            <a:off x="941814" y="3274833"/>
            <a:ext cx="948718" cy="948718"/>
          </a:xfrm>
          <a:prstGeom prst="rect">
            <a:avLst/>
          </a:prstGeom>
          <a:blipFill>
            <a:blip r:embed="rId4">
              <a:extLst>
                <a:ext uri="{28A0092B-C50C-407E-A947-70E740481C1C}">
                  <a14:useLocalDpi xmlns:a14="http://schemas.microsoft.com/office/drawing/2010/main" val="0"/>
                </a:ext>
              </a:extLst>
            </a:blip>
            <a:srcRect l="31962" r="14286" b="-3"/>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fr-FR" noProof="0" dirty="0"/>
          </a:p>
        </p:txBody>
      </p:sp>
      <p:grpSp>
        <p:nvGrpSpPr>
          <p:cNvPr id="16" name="Groupe 15">
            <a:extLst>
              <a:ext uri="{FF2B5EF4-FFF2-40B4-BE49-F238E27FC236}">
                <a16:creationId xmlns:a16="http://schemas.microsoft.com/office/drawing/2014/main" id="{60ED7524-CD4D-8CCD-273E-E983F0A0947A}"/>
              </a:ext>
            </a:extLst>
          </p:cNvPr>
          <p:cNvGrpSpPr/>
          <p:nvPr/>
        </p:nvGrpSpPr>
        <p:grpSpPr>
          <a:xfrm>
            <a:off x="2070532" y="3274833"/>
            <a:ext cx="5522051" cy="359115"/>
            <a:chOff x="1128718" y="1024616"/>
            <a:chExt cx="5522051" cy="359115"/>
          </a:xfrm>
        </p:grpSpPr>
        <p:sp>
          <p:nvSpPr>
            <p:cNvPr id="36" name="Rectangle 35">
              <a:extLst>
                <a:ext uri="{FF2B5EF4-FFF2-40B4-BE49-F238E27FC236}">
                  <a16:creationId xmlns:a16="http://schemas.microsoft.com/office/drawing/2014/main" id="{72A3CE2B-BCEB-72A8-CFBE-AB4DCB3CB4AE}"/>
                </a:ext>
              </a:extLst>
            </p:cNvPr>
            <p:cNvSpPr/>
            <p:nvPr/>
          </p:nvSpPr>
          <p:spPr>
            <a:xfrm>
              <a:off x="1128718" y="1024616"/>
              <a:ext cx="5522051" cy="35911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37" name="ZoneTexte 36">
              <a:extLst>
                <a:ext uri="{FF2B5EF4-FFF2-40B4-BE49-F238E27FC236}">
                  <a16:creationId xmlns:a16="http://schemas.microsoft.com/office/drawing/2014/main" id="{0EF1BB01-84D7-4AFF-ACCE-30E16B85581F}"/>
                </a:ext>
              </a:extLst>
            </p:cNvPr>
            <p:cNvSpPr txBox="1"/>
            <p:nvPr/>
          </p:nvSpPr>
          <p:spPr>
            <a:xfrm>
              <a:off x="1128718" y="1024616"/>
              <a:ext cx="5522051" cy="3591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860" tIns="22860" rIns="0" bIns="22860" numCol="1" spcCol="1270" anchor="t" anchorCtr="0">
              <a:noAutofit/>
            </a:bodyPr>
            <a:lstStyle/>
            <a:p>
              <a:pPr marL="0" lvl="0" indent="0" algn="l" defTabSz="800100">
                <a:lnSpc>
                  <a:spcPct val="100000"/>
                </a:lnSpc>
                <a:spcBef>
                  <a:spcPct val="0"/>
                </a:spcBef>
                <a:spcAft>
                  <a:spcPct val="35000"/>
                </a:spcAft>
                <a:buNone/>
                <a:defRPr b="1"/>
              </a:pPr>
              <a:r>
                <a:rPr lang="fr-FR" noProof="0" dirty="0"/>
                <a:t>✅ </a:t>
              </a:r>
              <a:r>
                <a:rPr lang="fr-FR" b="1" noProof="0" dirty="0"/>
                <a:t>Migration des données vers MongoDB</a:t>
              </a:r>
              <a:br>
                <a:rPr lang="fr-FR" noProof="0" dirty="0"/>
              </a:br>
              <a:endParaRPr lang="fr-FR" sz="1800" kern="1200" noProof="0" dirty="0"/>
            </a:p>
          </p:txBody>
        </p:sp>
      </p:grpSp>
      <p:grpSp>
        <p:nvGrpSpPr>
          <p:cNvPr id="18" name="Groupe 17">
            <a:extLst>
              <a:ext uri="{FF2B5EF4-FFF2-40B4-BE49-F238E27FC236}">
                <a16:creationId xmlns:a16="http://schemas.microsoft.com/office/drawing/2014/main" id="{B16502E3-9CB3-A5C5-CB32-FF7B94239466}"/>
              </a:ext>
            </a:extLst>
          </p:cNvPr>
          <p:cNvGrpSpPr/>
          <p:nvPr/>
        </p:nvGrpSpPr>
        <p:grpSpPr>
          <a:xfrm>
            <a:off x="2070532" y="3633948"/>
            <a:ext cx="5522051" cy="589603"/>
            <a:chOff x="1128718" y="1383731"/>
            <a:chExt cx="5522051" cy="589603"/>
          </a:xfrm>
        </p:grpSpPr>
        <p:sp>
          <p:nvSpPr>
            <p:cNvPr id="34" name="Rectangle 33">
              <a:extLst>
                <a:ext uri="{FF2B5EF4-FFF2-40B4-BE49-F238E27FC236}">
                  <a16:creationId xmlns:a16="http://schemas.microsoft.com/office/drawing/2014/main" id="{144BB9E0-8A41-9B78-C8C5-2A00A0312F01}"/>
                </a:ext>
              </a:extLst>
            </p:cNvPr>
            <p:cNvSpPr/>
            <p:nvPr/>
          </p:nvSpPr>
          <p:spPr>
            <a:xfrm>
              <a:off x="1128718" y="1383731"/>
              <a:ext cx="5522051" cy="589603"/>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35" name="ZoneTexte 34">
              <a:extLst>
                <a:ext uri="{FF2B5EF4-FFF2-40B4-BE49-F238E27FC236}">
                  <a16:creationId xmlns:a16="http://schemas.microsoft.com/office/drawing/2014/main" id="{B2F8CD3F-7490-12A0-F91A-479D94BD36C7}"/>
                </a:ext>
              </a:extLst>
            </p:cNvPr>
            <p:cNvSpPr txBox="1"/>
            <p:nvPr/>
          </p:nvSpPr>
          <p:spPr>
            <a:xfrm>
              <a:off x="1128718" y="1383731"/>
              <a:ext cx="5522051" cy="589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0" bIns="17780" numCol="1" spcCol="1270" anchor="t" anchorCtr="0">
              <a:noAutofit/>
            </a:bodyPr>
            <a:lstStyle/>
            <a:p>
              <a:r>
                <a:rPr lang="fr-FR" sz="1400" noProof="0" dirty="0"/>
                <a:t>🔹 Transfert sécurisé via un script Python optimisé.</a:t>
              </a:r>
            </a:p>
          </p:txBody>
        </p:sp>
      </p:grpSp>
      <p:sp>
        <p:nvSpPr>
          <p:cNvPr id="20" name="Rectangle 19" descr="Conteneurs d’expédition de marchandises en pile et sur un semi-remorque dans un port">
            <a:extLst>
              <a:ext uri="{FF2B5EF4-FFF2-40B4-BE49-F238E27FC236}">
                <a16:creationId xmlns:a16="http://schemas.microsoft.com/office/drawing/2014/main" id="{A807DC9A-F02F-B275-76C8-E8969BCB66F2}"/>
              </a:ext>
            </a:extLst>
          </p:cNvPr>
          <p:cNvSpPr/>
          <p:nvPr/>
        </p:nvSpPr>
        <p:spPr>
          <a:xfrm>
            <a:off x="941814" y="4299449"/>
            <a:ext cx="948718" cy="948718"/>
          </a:xfrm>
          <a:prstGeom prst="rect">
            <a:avLst/>
          </a:prstGeom>
          <a:blipFill>
            <a:blip r:embed="rId5">
              <a:extLst>
                <a:ext uri="{28A0092B-C50C-407E-A947-70E740481C1C}">
                  <a14:useLocalDpi xmlns:a14="http://schemas.microsoft.com/office/drawing/2010/main" val="0"/>
                </a:ext>
              </a:extLst>
            </a:blip>
            <a:srcRect l="22587" r="2411" b="-4"/>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fr-FR" noProof="0" dirty="0"/>
          </a:p>
        </p:txBody>
      </p:sp>
      <p:grpSp>
        <p:nvGrpSpPr>
          <p:cNvPr id="21" name="Groupe 20">
            <a:extLst>
              <a:ext uri="{FF2B5EF4-FFF2-40B4-BE49-F238E27FC236}">
                <a16:creationId xmlns:a16="http://schemas.microsoft.com/office/drawing/2014/main" id="{C629274F-671B-FA13-0DE8-8721A96FF581}"/>
              </a:ext>
            </a:extLst>
          </p:cNvPr>
          <p:cNvGrpSpPr/>
          <p:nvPr/>
        </p:nvGrpSpPr>
        <p:grpSpPr>
          <a:xfrm>
            <a:off x="2070532" y="4299449"/>
            <a:ext cx="5522051" cy="359115"/>
            <a:chOff x="1128718" y="2049232"/>
            <a:chExt cx="5522051" cy="359115"/>
          </a:xfrm>
        </p:grpSpPr>
        <p:sp>
          <p:nvSpPr>
            <p:cNvPr id="32" name="Rectangle 31">
              <a:extLst>
                <a:ext uri="{FF2B5EF4-FFF2-40B4-BE49-F238E27FC236}">
                  <a16:creationId xmlns:a16="http://schemas.microsoft.com/office/drawing/2014/main" id="{B01EFE3F-79FC-0549-7244-A76A33068AF3}"/>
                </a:ext>
              </a:extLst>
            </p:cNvPr>
            <p:cNvSpPr/>
            <p:nvPr/>
          </p:nvSpPr>
          <p:spPr>
            <a:xfrm>
              <a:off x="1128718" y="2049232"/>
              <a:ext cx="5522051" cy="35911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33" name="ZoneTexte 32">
              <a:extLst>
                <a:ext uri="{FF2B5EF4-FFF2-40B4-BE49-F238E27FC236}">
                  <a16:creationId xmlns:a16="http://schemas.microsoft.com/office/drawing/2014/main" id="{82CCC9A4-7630-2B16-3FBE-2D7E5731DE01}"/>
                </a:ext>
              </a:extLst>
            </p:cNvPr>
            <p:cNvSpPr txBox="1"/>
            <p:nvPr/>
          </p:nvSpPr>
          <p:spPr>
            <a:xfrm>
              <a:off x="1128718" y="2049232"/>
              <a:ext cx="5522051" cy="3591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860" tIns="22860" rIns="0" bIns="22860" numCol="1" spcCol="1270" anchor="t" anchorCtr="0">
              <a:noAutofit/>
            </a:bodyPr>
            <a:lstStyle/>
            <a:p>
              <a:pPr marL="0" lvl="0" indent="0" algn="l" defTabSz="800100">
                <a:lnSpc>
                  <a:spcPct val="100000"/>
                </a:lnSpc>
                <a:spcBef>
                  <a:spcPct val="0"/>
                </a:spcBef>
                <a:spcAft>
                  <a:spcPct val="35000"/>
                </a:spcAft>
                <a:buNone/>
                <a:defRPr b="1"/>
              </a:pPr>
              <a:r>
                <a:rPr lang="fr-FR" noProof="0" dirty="0"/>
                <a:t>✅ </a:t>
              </a:r>
              <a:r>
                <a:rPr lang="fr-FR" b="1" noProof="0" dirty="0"/>
                <a:t>Conteneurisation avec Docker</a:t>
              </a:r>
              <a:br>
                <a:rPr lang="fr-FR" noProof="0" dirty="0"/>
              </a:br>
              <a:endParaRPr lang="fr-FR" sz="1800" kern="1200" noProof="0" dirty="0"/>
            </a:p>
          </p:txBody>
        </p:sp>
      </p:grpSp>
      <p:grpSp>
        <p:nvGrpSpPr>
          <p:cNvPr id="22" name="Groupe 21">
            <a:extLst>
              <a:ext uri="{FF2B5EF4-FFF2-40B4-BE49-F238E27FC236}">
                <a16:creationId xmlns:a16="http://schemas.microsoft.com/office/drawing/2014/main" id="{2AD40C24-4AD9-5F0B-6084-64A5C3DC1E64}"/>
              </a:ext>
            </a:extLst>
          </p:cNvPr>
          <p:cNvGrpSpPr/>
          <p:nvPr/>
        </p:nvGrpSpPr>
        <p:grpSpPr>
          <a:xfrm>
            <a:off x="2070532" y="4658565"/>
            <a:ext cx="5522051" cy="589603"/>
            <a:chOff x="1128718" y="2408348"/>
            <a:chExt cx="5522051" cy="589603"/>
          </a:xfrm>
        </p:grpSpPr>
        <p:sp>
          <p:nvSpPr>
            <p:cNvPr id="30" name="Rectangle 29">
              <a:extLst>
                <a:ext uri="{FF2B5EF4-FFF2-40B4-BE49-F238E27FC236}">
                  <a16:creationId xmlns:a16="http://schemas.microsoft.com/office/drawing/2014/main" id="{E285AAF3-432B-2352-DA48-80765F258E29}"/>
                </a:ext>
              </a:extLst>
            </p:cNvPr>
            <p:cNvSpPr/>
            <p:nvPr/>
          </p:nvSpPr>
          <p:spPr>
            <a:xfrm>
              <a:off x="1128718" y="2408348"/>
              <a:ext cx="5522051" cy="589603"/>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31" name="ZoneTexte 30">
              <a:extLst>
                <a:ext uri="{FF2B5EF4-FFF2-40B4-BE49-F238E27FC236}">
                  <a16:creationId xmlns:a16="http://schemas.microsoft.com/office/drawing/2014/main" id="{9EA73979-A578-29B8-46E8-60FC855CB8A3}"/>
                </a:ext>
              </a:extLst>
            </p:cNvPr>
            <p:cNvSpPr txBox="1"/>
            <p:nvPr/>
          </p:nvSpPr>
          <p:spPr>
            <a:xfrm>
              <a:off x="1128718" y="2408348"/>
              <a:ext cx="5522051" cy="589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0" bIns="17780" numCol="1" spcCol="1270" anchor="t" anchorCtr="0">
              <a:noAutofit/>
            </a:bodyPr>
            <a:lstStyle/>
            <a:p>
              <a:r>
                <a:rPr lang="fr-FR" sz="1400" noProof="0" dirty="0"/>
                <a:t>🔹 Portabilité et déploiement simplifié grâce aux conteneurs.</a:t>
              </a:r>
            </a:p>
          </p:txBody>
        </p:sp>
      </p:grpSp>
      <p:sp>
        <p:nvSpPr>
          <p:cNvPr id="23" name="Rectangle 22" descr="Graphique de stockage cloud">
            <a:extLst>
              <a:ext uri="{FF2B5EF4-FFF2-40B4-BE49-F238E27FC236}">
                <a16:creationId xmlns:a16="http://schemas.microsoft.com/office/drawing/2014/main" id="{4C434F7A-A00A-1712-466B-B894422308F1}"/>
              </a:ext>
            </a:extLst>
          </p:cNvPr>
          <p:cNvSpPr/>
          <p:nvPr/>
        </p:nvSpPr>
        <p:spPr>
          <a:xfrm>
            <a:off x="941814" y="5324066"/>
            <a:ext cx="948718" cy="948718"/>
          </a:xfrm>
          <a:prstGeom prst="rect">
            <a:avLst/>
          </a:prstGeom>
          <a:blipFill>
            <a:blip r:embed="rId6">
              <a:extLst>
                <a:ext uri="{28A0092B-C50C-407E-A947-70E740481C1C}">
                  <a14:useLocalDpi xmlns:a14="http://schemas.microsoft.com/office/drawing/2010/main" val="0"/>
                </a:ext>
              </a:extLst>
            </a:blip>
            <a:srcRect/>
            <a:stretch>
              <a:fillRect l="-25000" r="-25000"/>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fr-FR" noProof="0" dirty="0"/>
          </a:p>
        </p:txBody>
      </p:sp>
      <p:grpSp>
        <p:nvGrpSpPr>
          <p:cNvPr id="24" name="Groupe 23">
            <a:extLst>
              <a:ext uri="{FF2B5EF4-FFF2-40B4-BE49-F238E27FC236}">
                <a16:creationId xmlns:a16="http://schemas.microsoft.com/office/drawing/2014/main" id="{4CED7457-AF89-6CB3-27AA-9DC66037616E}"/>
              </a:ext>
            </a:extLst>
          </p:cNvPr>
          <p:cNvGrpSpPr/>
          <p:nvPr/>
        </p:nvGrpSpPr>
        <p:grpSpPr>
          <a:xfrm>
            <a:off x="2070532" y="5324066"/>
            <a:ext cx="5522051" cy="359115"/>
            <a:chOff x="1128718" y="3073849"/>
            <a:chExt cx="5522051" cy="359115"/>
          </a:xfrm>
        </p:grpSpPr>
        <p:sp>
          <p:nvSpPr>
            <p:cNvPr id="28" name="Rectangle 27">
              <a:extLst>
                <a:ext uri="{FF2B5EF4-FFF2-40B4-BE49-F238E27FC236}">
                  <a16:creationId xmlns:a16="http://schemas.microsoft.com/office/drawing/2014/main" id="{83DD83B9-B502-8218-CDE0-6598BC80B346}"/>
                </a:ext>
              </a:extLst>
            </p:cNvPr>
            <p:cNvSpPr/>
            <p:nvPr/>
          </p:nvSpPr>
          <p:spPr>
            <a:xfrm>
              <a:off x="1128718" y="3073849"/>
              <a:ext cx="5522051" cy="35911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29" name="ZoneTexte 28">
              <a:extLst>
                <a:ext uri="{FF2B5EF4-FFF2-40B4-BE49-F238E27FC236}">
                  <a16:creationId xmlns:a16="http://schemas.microsoft.com/office/drawing/2014/main" id="{7DD0D911-F0A2-97F5-D041-EFF889C7A7EC}"/>
                </a:ext>
              </a:extLst>
            </p:cNvPr>
            <p:cNvSpPr txBox="1"/>
            <p:nvPr/>
          </p:nvSpPr>
          <p:spPr>
            <a:xfrm>
              <a:off x="1128718" y="3073849"/>
              <a:ext cx="5522051" cy="3591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860" tIns="22860" rIns="0" bIns="22860" numCol="1" spcCol="1270" anchor="t" anchorCtr="0">
              <a:noAutofit/>
            </a:bodyPr>
            <a:lstStyle/>
            <a:p>
              <a:pPr marL="0" lvl="0" indent="0" algn="l" defTabSz="800100">
                <a:lnSpc>
                  <a:spcPct val="100000"/>
                </a:lnSpc>
                <a:spcBef>
                  <a:spcPct val="0"/>
                </a:spcBef>
                <a:spcAft>
                  <a:spcPct val="35000"/>
                </a:spcAft>
                <a:buNone/>
                <a:defRPr b="1"/>
              </a:pPr>
              <a:r>
                <a:rPr lang="fr-FR" noProof="0" dirty="0"/>
                <a:t>✅ </a:t>
              </a:r>
              <a:r>
                <a:rPr lang="fr-FR" b="1" noProof="0" dirty="0"/>
                <a:t>Exploration Cloud</a:t>
              </a:r>
              <a:br>
                <a:rPr lang="fr-FR" noProof="0" dirty="0"/>
              </a:br>
              <a:endParaRPr lang="fr-FR" sz="1800" kern="1200" noProof="0" dirty="0"/>
            </a:p>
          </p:txBody>
        </p:sp>
      </p:grpSp>
      <p:grpSp>
        <p:nvGrpSpPr>
          <p:cNvPr id="25" name="Groupe 24">
            <a:extLst>
              <a:ext uri="{FF2B5EF4-FFF2-40B4-BE49-F238E27FC236}">
                <a16:creationId xmlns:a16="http://schemas.microsoft.com/office/drawing/2014/main" id="{13B8DE71-D7ED-473A-6BC6-FB816BDFBCA3}"/>
              </a:ext>
            </a:extLst>
          </p:cNvPr>
          <p:cNvGrpSpPr/>
          <p:nvPr/>
        </p:nvGrpSpPr>
        <p:grpSpPr>
          <a:xfrm>
            <a:off x="2070532" y="5683181"/>
            <a:ext cx="5522051" cy="589603"/>
            <a:chOff x="1128718" y="3432964"/>
            <a:chExt cx="5522051" cy="589603"/>
          </a:xfrm>
        </p:grpSpPr>
        <p:sp>
          <p:nvSpPr>
            <p:cNvPr id="26" name="Rectangle 25">
              <a:extLst>
                <a:ext uri="{FF2B5EF4-FFF2-40B4-BE49-F238E27FC236}">
                  <a16:creationId xmlns:a16="http://schemas.microsoft.com/office/drawing/2014/main" id="{DD6DA1E7-CA0C-BC28-E455-BF18E5B4F538}"/>
                </a:ext>
              </a:extLst>
            </p:cNvPr>
            <p:cNvSpPr/>
            <p:nvPr/>
          </p:nvSpPr>
          <p:spPr>
            <a:xfrm>
              <a:off x="1128718" y="3432964"/>
              <a:ext cx="5522051" cy="589603"/>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fr-FR" noProof="0" dirty="0"/>
            </a:p>
          </p:txBody>
        </p:sp>
        <p:sp>
          <p:nvSpPr>
            <p:cNvPr id="27" name="ZoneTexte 26">
              <a:extLst>
                <a:ext uri="{FF2B5EF4-FFF2-40B4-BE49-F238E27FC236}">
                  <a16:creationId xmlns:a16="http://schemas.microsoft.com/office/drawing/2014/main" id="{B362D63C-0023-4C5C-12E1-25FD76706B05}"/>
                </a:ext>
              </a:extLst>
            </p:cNvPr>
            <p:cNvSpPr txBox="1"/>
            <p:nvPr/>
          </p:nvSpPr>
          <p:spPr>
            <a:xfrm>
              <a:off x="1128718" y="3432964"/>
              <a:ext cx="5522051" cy="589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0" bIns="17780" numCol="1" spcCol="1270" anchor="t" anchorCtr="0">
              <a:noAutofit/>
            </a:bodyPr>
            <a:lstStyle/>
            <a:p>
              <a:r>
                <a:rPr lang="fr-FR" sz="1400" noProof="0" dirty="0"/>
                <a:t>🔹 Préparation à une montée en charge évolutive via AWS.</a:t>
              </a:r>
            </a:p>
          </p:txBody>
        </p:sp>
      </p:grpSp>
      <p:pic>
        <p:nvPicPr>
          <p:cNvPr id="3" name="Espace réservé du contenu 4" descr="Graphique en entonnoir">
            <a:extLst>
              <a:ext uri="{FF2B5EF4-FFF2-40B4-BE49-F238E27FC236}">
                <a16:creationId xmlns:a16="http://schemas.microsoft.com/office/drawing/2014/main" id="{D78BFA9F-8EC4-2100-D79F-B8F8ABF0EEB2}"/>
              </a:ext>
            </a:extLst>
          </p:cNvPr>
          <p:cNvPicPr>
            <a:picLocks noGrp="1" noChangeAspect="1"/>
          </p:cNvPicPr>
          <p:nvPr>
            <p:ph sz="half" idx="1"/>
          </p:nvPr>
        </p:nvPicPr>
        <p:blipFill>
          <a:blip r:embed="rId7"/>
          <a:srcRect l="6974" r="4518" b="2"/>
          <a:stretch/>
        </p:blipFill>
        <p:spPr>
          <a:xfrm>
            <a:off x="7847597" y="1923790"/>
            <a:ext cx="3941064" cy="4096512"/>
          </a:xfrm>
          <a:prstGeom prst="rect">
            <a:avLst/>
          </a:prstGeom>
        </p:spPr>
      </p:pic>
    </p:spTree>
    <p:extLst>
      <p:ext uri="{BB962C8B-B14F-4D97-AF65-F5344CB8AC3E}">
        <p14:creationId xmlns:p14="http://schemas.microsoft.com/office/powerpoint/2010/main" val="35751143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Engrenage avec engrenages avec rotation d’engrenages sans">
            <a:extLst>
              <a:ext uri="{FF2B5EF4-FFF2-40B4-BE49-F238E27FC236}">
                <a16:creationId xmlns:a16="http://schemas.microsoft.com/office/drawing/2014/main" id="{B27B2AAB-C790-1976-9874-565D8B755359}"/>
              </a:ext>
            </a:extLst>
          </p:cNvPr>
          <p:cNvPicPr>
            <a:picLocks noChangeAspect="1"/>
          </p:cNvPicPr>
          <p:nvPr/>
        </p:nvPicPr>
        <p:blipFill>
          <a:blip r:embed="rId3">
            <a:duotone>
              <a:schemeClr val="bg2">
                <a:shade val="45000"/>
                <a:satMod val="135000"/>
              </a:schemeClr>
              <a:prstClr val="white"/>
            </a:duotone>
            <a:alphaModFix amt="35000"/>
          </a:blip>
          <a:srcRect r="-1" b="15708"/>
          <a:stretch/>
        </p:blipFill>
        <p:spPr>
          <a:xfrm>
            <a:off x="20" y="-1"/>
            <a:ext cx="12188932" cy="6858000"/>
          </a:xfrm>
          <a:prstGeom prst="rect">
            <a:avLst/>
          </a:prstGeom>
        </p:spPr>
      </p:pic>
      <p:sp>
        <p:nvSpPr>
          <p:cNvPr id="2" name="Titre 1">
            <a:extLst>
              <a:ext uri="{FF2B5EF4-FFF2-40B4-BE49-F238E27FC236}">
                <a16:creationId xmlns:a16="http://schemas.microsoft.com/office/drawing/2014/main" id="{17897462-90CD-66FB-3BB7-D05563156575}"/>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fr-FR" noProof="0" dirty="0">
                <a:solidFill>
                  <a:schemeClr val="tx1"/>
                </a:solidFill>
              </a:rPr>
              <a:t>Démarche Technique</a:t>
            </a:r>
          </a:p>
        </p:txBody>
      </p:sp>
      <p:sp>
        <p:nvSpPr>
          <p:cNvPr id="48" name="Shape 1">
            <a:extLst>
              <a:ext uri="{FF2B5EF4-FFF2-40B4-BE49-F238E27FC236}">
                <a16:creationId xmlns:a16="http://schemas.microsoft.com/office/drawing/2014/main" id="{9C336081-A88C-C822-DA9E-849BADF42D1E}"/>
              </a:ext>
            </a:extLst>
          </p:cNvPr>
          <p:cNvSpPr/>
          <p:nvPr/>
        </p:nvSpPr>
        <p:spPr>
          <a:xfrm>
            <a:off x="5064485" y="382954"/>
            <a:ext cx="45719" cy="6338278"/>
          </a:xfrm>
          <a:prstGeom prst="roundRect">
            <a:avLst>
              <a:gd name="adj" fmla="val 111628"/>
            </a:avLst>
          </a:prstGeom>
          <a:solidFill>
            <a:schemeClr val="tx1"/>
          </a:solidFill>
          <a:ln/>
        </p:spPr>
        <p:txBody>
          <a:bodyPr/>
          <a:lstStyle/>
          <a:p>
            <a:endParaRPr lang="fr-FR" noProof="0" dirty="0">
              <a:latin typeface="+mj-lt"/>
            </a:endParaRPr>
          </a:p>
        </p:txBody>
      </p:sp>
      <p:sp>
        <p:nvSpPr>
          <p:cNvPr id="49" name="Shape 2">
            <a:extLst>
              <a:ext uri="{FF2B5EF4-FFF2-40B4-BE49-F238E27FC236}">
                <a16:creationId xmlns:a16="http://schemas.microsoft.com/office/drawing/2014/main" id="{C13E9304-3A0F-E6BC-0E20-5C008D0D547A}"/>
              </a:ext>
            </a:extLst>
          </p:cNvPr>
          <p:cNvSpPr/>
          <p:nvPr/>
        </p:nvSpPr>
        <p:spPr>
          <a:xfrm>
            <a:off x="5340077" y="1576411"/>
            <a:ext cx="793790" cy="30480"/>
          </a:xfrm>
          <a:prstGeom prst="roundRect">
            <a:avLst>
              <a:gd name="adj" fmla="val 111628"/>
            </a:avLst>
          </a:prstGeom>
          <a:solidFill>
            <a:schemeClr val="tx1"/>
          </a:solidFill>
          <a:ln/>
        </p:spPr>
        <p:txBody>
          <a:bodyPr/>
          <a:lstStyle/>
          <a:p>
            <a:endParaRPr lang="fr-FR" noProof="0" dirty="0">
              <a:latin typeface="+mj-lt"/>
            </a:endParaRPr>
          </a:p>
        </p:txBody>
      </p:sp>
      <p:sp>
        <p:nvSpPr>
          <p:cNvPr id="50" name="Shape 3">
            <a:extLst>
              <a:ext uri="{FF2B5EF4-FFF2-40B4-BE49-F238E27FC236}">
                <a16:creationId xmlns:a16="http://schemas.microsoft.com/office/drawing/2014/main" id="{8A00C337-E670-972F-D594-A0670F225F3F}"/>
              </a:ext>
            </a:extLst>
          </p:cNvPr>
          <p:cNvSpPr/>
          <p:nvPr/>
        </p:nvSpPr>
        <p:spPr>
          <a:xfrm>
            <a:off x="4860255" y="1336500"/>
            <a:ext cx="510302" cy="510302"/>
          </a:xfrm>
          <a:prstGeom prst="roundRect">
            <a:avLst>
              <a:gd name="adj" fmla="val 6667"/>
            </a:avLst>
          </a:prstGeom>
          <a:solidFill>
            <a:schemeClr val="tx1"/>
          </a:solidFill>
          <a:ln/>
        </p:spPr>
        <p:txBody>
          <a:bodyPr/>
          <a:lstStyle/>
          <a:p>
            <a:endParaRPr lang="fr-FR" noProof="0" dirty="0">
              <a:latin typeface="+mj-lt"/>
            </a:endParaRPr>
          </a:p>
        </p:txBody>
      </p:sp>
      <p:sp>
        <p:nvSpPr>
          <p:cNvPr id="51" name="Text 4">
            <a:extLst>
              <a:ext uri="{FF2B5EF4-FFF2-40B4-BE49-F238E27FC236}">
                <a16:creationId xmlns:a16="http://schemas.microsoft.com/office/drawing/2014/main" id="{1445D659-8094-9365-DDE2-B2F798BCDD70}"/>
              </a:ext>
            </a:extLst>
          </p:cNvPr>
          <p:cNvSpPr/>
          <p:nvPr/>
        </p:nvSpPr>
        <p:spPr>
          <a:xfrm>
            <a:off x="5008354" y="1445979"/>
            <a:ext cx="159544" cy="340281"/>
          </a:xfrm>
          <a:prstGeom prst="rect">
            <a:avLst/>
          </a:prstGeom>
          <a:noFill/>
          <a:ln/>
        </p:spPr>
        <p:txBody>
          <a:bodyPr wrap="none" lIns="0" tIns="0" rIns="0" bIns="0" rtlCol="0" anchor="t"/>
          <a:lstStyle/>
          <a:p>
            <a:pPr marL="0" indent="0" algn="ctr">
              <a:lnSpc>
                <a:spcPts val="2650"/>
              </a:lnSpc>
              <a:buNone/>
            </a:pPr>
            <a:r>
              <a:rPr lang="fr-FR" sz="2650" noProof="0" dirty="0">
                <a:solidFill>
                  <a:schemeClr val="bg1"/>
                </a:solidFill>
                <a:latin typeface="+mj-lt"/>
                <a:ea typeface="MuseoModerno Medium" pitchFamily="34" charset="-122"/>
                <a:cs typeface="MuseoModerno Medium" pitchFamily="34" charset="-120"/>
              </a:rPr>
              <a:t>1</a:t>
            </a:r>
            <a:endParaRPr lang="fr-FR" sz="2650" noProof="0" dirty="0">
              <a:solidFill>
                <a:schemeClr val="bg1"/>
              </a:solidFill>
              <a:latin typeface="+mj-lt"/>
            </a:endParaRPr>
          </a:p>
        </p:txBody>
      </p:sp>
      <p:sp>
        <p:nvSpPr>
          <p:cNvPr id="52" name="Text 5">
            <a:extLst>
              <a:ext uri="{FF2B5EF4-FFF2-40B4-BE49-F238E27FC236}">
                <a16:creationId xmlns:a16="http://schemas.microsoft.com/office/drawing/2014/main" id="{3739FB98-5701-0A34-C28B-5E462A10C0EF}"/>
              </a:ext>
            </a:extLst>
          </p:cNvPr>
          <p:cNvSpPr/>
          <p:nvPr/>
        </p:nvSpPr>
        <p:spPr>
          <a:xfrm>
            <a:off x="6318682" y="1347735"/>
            <a:ext cx="3466743" cy="354330"/>
          </a:xfrm>
          <a:prstGeom prst="rect">
            <a:avLst/>
          </a:prstGeom>
          <a:noFill/>
          <a:ln/>
        </p:spPr>
        <p:txBody>
          <a:bodyPr wrap="none" lIns="0" tIns="0" rIns="0" bIns="0" rtlCol="0" anchor="t"/>
          <a:lstStyle/>
          <a:p>
            <a:pPr marL="0" indent="0" algn="l">
              <a:lnSpc>
                <a:spcPts val="2750"/>
              </a:lnSpc>
              <a:buNone/>
            </a:pPr>
            <a:r>
              <a:rPr lang="fr-FR" sz="2400" b="1" noProof="0" dirty="0">
                <a:latin typeface="+mj-lt"/>
                <a:ea typeface="MuseoModerno Medium" pitchFamily="34" charset="-122"/>
                <a:cs typeface="MuseoModerno Medium" pitchFamily="34" charset="-120"/>
              </a:rPr>
              <a:t>Nettoyage des données</a:t>
            </a:r>
            <a:endParaRPr lang="fr-FR" sz="2400" b="1" noProof="0" dirty="0">
              <a:latin typeface="+mj-lt"/>
            </a:endParaRPr>
          </a:p>
        </p:txBody>
      </p:sp>
      <p:sp>
        <p:nvSpPr>
          <p:cNvPr id="53" name="Text 6">
            <a:extLst>
              <a:ext uri="{FF2B5EF4-FFF2-40B4-BE49-F238E27FC236}">
                <a16:creationId xmlns:a16="http://schemas.microsoft.com/office/drawing/2014/main" id="{E1A54848-338C-401F-AD1D-A43F550CD784}"/>
              </a:ext>
            </a:extLst>
          </p:cNvPr>
          <p:cNvSpPr/>
          <p:nvPr/>
        </p:nvSpPr>
        <p:spPr>
          <a:xfrm>
            <a:off x="6362943" y="1798582"/>
            <a:ext cx="5293657" cy="1088708"/>
          </a:xfrm>
          <a:prstGeom prst="rect">
            <a:avLst/>
          </a:prstGeom>
          <a:noFill/>
          <a:ln/>
        </p:spPr>
        <p:txBody>
          <a:bodyPr wrap="square" lIns="0" tIns="0" rIns="0" bIns="0" rtlCol="0" anchor="t"/>
          <a:lstStyle/>
          <a:p>
            <a:r>
              <a:rPr lang="fr-FR" sz="1600" noProof="0" dirty="0">
                <a:latin typeface="+mj-lt"/>
              </a:rPr>
              <a:t>🔹 Suppression des doublons et gestion des valeurs manquantes.</a:t>
            </a:r>
            <a:br>
              <a:rPr lang="fr-FR" sz="1600" noProof="0" dirty="0">
                <a:latin typeface="+mj-lt"/>
              </a:rPr>
            </a:br>
            <a:r>
              <a:rPr lang="fr-FR" sz="1600" noProof="0" dirty="0">
                <a:latin typeface="+mj-lt"/>
              </a:rPr>
              <a:t>🔹 Standardisation des formats pour assurer la compatibilité avec MongoDB.</a:t>
            </a:r>
          </a:p>
        </p:txBody>
      </p:sp>
      <p:sp>
        <p:nvSpPr>
          <p:cNvPr id="54" name="Shape 7">
            <a:extLst>
              <a:ext uri="{FF2B5EF4-FFF2-40B4-BE49-F238E27FC236}">
                <a16:creationId xmlns:a16="http://schemas.microsoft.com/office/drawing/2014/main" id="{D0E32B6A-E9E0-F18B-E295-8F15CAE30E1A}"/>
              </a:ext>
            </a:extLst>
          </p:cNvPr>
          <p:cNvSpPr/>
          <p:nvPr/>
        </p:nvSpPr>
        <p:spPr>
          <a:xfrm>
            <a:off x="5315897" y="3070652"/>
            <a:ext cx="793790" cy="30480"/>
          </a:xfrm>
          <a:prstGeom prst="roundRect">
            <a:avLst>
              <a:gd name="adj" fmla="val 111628"/>
            </a:avLst>
          </a:prstGeom>
          <a:solidFill>
            <a:schemeClr val="tx1"/>
          </a:solidFill>
          <a:ln/>
        </p:spPr>
        <p:txBody>
          <a:bodyPr/>
          <a:lstStyle/>
          <a:p>
            <a:endParaRPr lang="fr-FR" noProof="0" dirty="0">
              <a:latin typeface="+mj-lt"/>
            </a:endParaRPr>
          </a:p>
        </p:txBody>
      </p:sp>
      <p:sp>
        <p:nvSpPr>
          <p:cNvPr id="55" name="Shape 8">
            <a:extLst>
              <a:ext uri="{FF2B5EF4-FFF2-40B4-BE49-F238E27FC236}">
                <a16:creationId xmlns:a16="http://schemas.microsoft.com/office/drawing/2014/main" id="{28985098-7277-E6DC-C5F4-6B82B705BE8F}"/>
              </a:ext>
            </a:extLst>
          </p:cNvPr>
          <p:cNvSpPr/>
          <p:nvPr/>
        </p:nvSpPr>
        <p:spPr>
          <a:xfrm>
            <a:off x="4836075" y="2830741"/>
            <a:ext cx="510302" cy="510302"/>
          </a:xfrm>
          <a:prstGeom prst="roundRect">
            <a:avLst>
              <a:gd name="adj" fmla="val 6667"/>
            </a:avLst>
          </a:prstGeom>
          <a:solidFill>
            <a:schemeClr val="tx1"/>
          </a:solidFill>
          <a:ln/>
        </p:spPr>
        <p:txBody>
          <a:bodyPr/>
          <a:lstStyle/>
          <a:p>
            <a:endParaRPr lang="fr-FR" noProof="0" dirty="0">
              <a:latin typeface="+mj-lt"/>
            </a:endParaRPr>
          </a:p>
        </p:txBody>
      </p:sp>
      <p:sp>
        <p:nvSpPr>
          <p:cNvPr id="56" name="Text 9">
            <a:extLst>
              <a:ext uri="{FF2B5EF4-FFF2-40B4-BE49-F238E27FC236}">
                <a16:creationId xmlns:a16="http://schemas.microsoft.com/office/drawing/2014/main" id="{6E4F7962-41C2-C21F-F9EA-AB883820BE78}"/>
              </a:ext>
            </a:extLst>
          </p:cNvPr>
          <p:cNvSpPr/>
          <p:nvPr/>
        </p:nvSpPr>
        <p:spPr>
          <a:xfrm>
            <a:off x="4996572" y="2915752"/>
            <a:ext cx="189190" cy="340281"/>
          </a:xfrm>
          <a:prstGeom prst="rect">
            <a:avLst/>
          </a:prstGeom>
          <a:noFill/>
          <a:ln/>
        </p:spPr>
        <p:txBody>
          <a:bodyPr wrap="none" lIns="0" tIns="0" rIns="0" bIns="0" rtlCol="0" anchor="t"/>
          <a:lstStyle/>
          <a:p>
            <a:pPr marL="0" indent="0" algn="ctr">
              <a:lnSpc>
                <a:spcPts val="2650"/>
              </a:lnSpc>
              <a:buNone/>
            </a:pPr>
            <a:r>
              <a:rPr lang="fr-FR" sz="2650" noProof="0" dirty="0">
                <a:solidFill>
                  <a:schemeClr val="bg1"/>
                </a:solidFill>
                <a:latin typeface="+mj-lt"/>
                <a:ea typeface="MuseoModerno Medium" pitchFamily="34" charset="-122"/>
                <a:cs typeface="MuseoModerno Medium" pitchFamily="34" charset="-120"/>
              </a:rPr>
              <a:t>2</a:t>
            </a:r>
            <a:endParaRPr lang="fr-FR" sz="2650" noProof="0" dirty="0">
              <a:solidFill>
                <a:schemeClr val="bg1"/>
              </a:solidFill>
              <a:latin typeface="+mj-lt"/>
            </a:endParaRPr>
          </a:p>
        </p:txBody>
      </p:sp>
      <p:sp>
        <p:nvSpPr>
          <p:cNvPr id="57" name="Text 10">
            <a:extLst>
              <a:ext uri="{FF2B5EF4-FFF2-40B4-BE49-F238E27FC236}">
                <a16:creationId xmlns:a16="http://schemas.microsoft.com/office/drawing/2014/main" id="{10753C55-812E-88E2-B0AA-7054A337DFA6}"/>
              </a:ext>
            </a:extLst>
          </p:cNvPr>
          <p:cNvSpPr/>
          <p:nvPr/>
        </p:nvSpPr>
        <p:spPr>
          <a:xfrm>
            <a:off x="6338763" y="2830741"/>
            <a:ext cx="3514725" cy="354330"/>
          </a:xfrm>
          <a:prstGeom prst="rect">
            <a:avLst/>
          </a:prstGeom>
          <a:noFill/>
          <a:ln/>
        </p:spPr>
        <p:txBody>
          <a:bodyPr wrap="none" lIns="0" tIns="0" rIns="0" bIns="0" rtlCol="0" anchor="t"/>
          <a:lstStyle/>
          <a:p>
            <a:pPr>
              <a:lnSpc>
                <a:spcPts val="2750"/>
              </a:lnSpc>
            </a:pPr>
            <a:r>
              <a:rPr lang="fr-FR" sz="2400" b="1" noProof="0" dirty="0">
                <a:latin typeface="+mj-lt"/>
              </a:rPr>
              <a:t>Scripts Python pour la migration</a:t>
            </a:r>
          </a:p>
          <a:p>
            <a:pPr marL="0" indent="0" algn="l">
              <a:lnSpc>
                <a:spcPts val="2750"/>
              </a:lnSpc>
              <a:buNone/>
            </a:pPr>
            <a:endParaRPr lang="fr-FR" sz="2200" noProof="0" dirty="0">
              <a:latin typeface="+mj-lt"/>
            </a:endParaRPr>
          </a:p>
        </p:txBody>
      </p:sp>
      <p:sp>
        <p:nvSpPr>
          <p:cNvPr id="58" name="Text 11">
            <a:extLst>
              <a:ext uri="{FF2B5EF4-FFF2-40B4-BE49-F238E27FC236}">
                <a16:creationId xmlns:a16="http://schemas.microsoft.com/office/drawing/2014/main" id="{7BA1BC9F-B118-870E-F6E1-146C33B82A74}"/>
              </a:ext>
            </a:extLst>
          </p:cNvPr>
          <p:cNvSpPr/>
          <p:nvPr/>
        </p:nvSpPr>
        <p:spPr>
          <a:xfrm>
            <a:off x="6338763" y="3292823"/>
            <a:ext cx="5293657" cy="725805"/>
          </a:xfrm>
          <a:prstGeom prst="rect">
            <a:avLst/>
          </a:prstGeom>
          <a:noFill/>
          <a:ln/>
        </p:spPr>
        <p:txBody>
          <a:bodyPr wrap="square" lIns="0" tIns="0" rIns="0" bIns="0" rtlCol="0" anchor="t"/>
          <a:lstStyle/>
          <a:p>
            <a:r>
              <a:rPr lang="fr-FR" sz="1600" noProof="0" dirty="0">
                <a:latin typeface="+mj-lt"/>
              </a:rPr>
              <a:t>🔹 Automatisation du transfert depuis les fichiers CSV.</a:t>
            </a:r>
            <a:br>
              <a:rPr lang="fr-FR" sz="1600" noProof="0" dirty="0">
                <a:latin typeface="+mj-lt"/>
              </a:rPr>
            </a:br>
            <a:r>
              <a:rPr lang="fr-FR" sz="1600" noProof="0" dirty="0">
                <a:latin typeface="+mj-lt"/>
              </a:rPr>
              <a:t>🔹 Validation et insertion de plus de </a:t>
            </a:r>
            <a:r>
              <a:rPr lang="fr-FR" sz="1600" b="1" noProof="0" dirty="0">
                <a:latin typeface="+mj-lt"/>
              </a:rPr>
              <a:t>54 000 documents</a:t>
            </a:r>
            <a:r>
              <a:rPr lang="fr-FR" sz="1600" noProof="0" dirty="0">
                <a:latin typeface="+mj-lt"/>
              </a:rPr>
              <a:t> dans MongoDB.</a:t>
            </a:r>
          </a:p>
        </p:txBody>
      </p:sp>
      <p:sp>
        <p:nvSpPr>
          <p:cNvPr id="59" name="Shape 12">
            <a:extLst>
              <a:ext uri="{FF2B5EF4-FFF2-40B4-BE49-F238E27FC236}">
                <a16:creationId xmlns:a16="http://schemas.microsoft.com/office/drawing/2014/main" id="{9F8CEFFC-FECF-5D12-5618-F636B8641A30}"/>
              </a:ext>
            </a:extLst>
          </p:cNvPr>
          <p:cNvSpPr/>
          <p:nvPr/>
        </p:nvSpPr>
        <p:spPr>
          <a:xfrm>
            <a:off x="5340077" y="4662431"/>
            <a:ext cx="793790" cy="30480"/>
          </a:xfrm>
          <a:prstGeom prst="roundRect">
            <a:avLst>
              <a:gd name="adj" fmla="val 111628"/>
            </a:avLst>
          </a:prstGeom>
          <a:solidFill>
            <a:schemeClr val="tx1"/>
          </a:solidFill>
          <a:ln/>
        </p:spPr>
        <p:txBody>
          <a:bodyPr/>
          <a:lstStyle/>
          <a:p>
            <a:endParaRPr lang="fr-FR" noProof="0" dirty="0">
              <a:latin typeface="+mj-lt"/>
            </a:endParaRPr>
          </a:p>
        </p:txBody>
      </p:sp>
      <p:sp>
        <p:nvSpPr>
          <p:cNvPr id="60" name="Shape 13">
            <a:extLst>
              <a:ext uri="{FF2B5EF4-FFF2-40B4-BE49-F238E27FC236}">
                <a16:creationId xmlns:a16="http://schemas.microsoft.com/office/drawing/2014/main" id="{84632BDA-FA84-E314-7DF5-7DA130B60530}"/>
              </a:ext>
            </a:extLst>
          </p:cNvPr>
          <p:cNvSpPr/>
          <p:nvPr/>
        </p:nvSpPr>
        <p:spPr>
          <a:xfrm>
            <a:off x="4860255" y="4422520"/>
            <a:ext cx="510302" cy="510302"/>
          </a:xfrm>
          <a:prstGeom prst="roundRect">
            <a:avLst>
              <a:gd name="adj" fmla="val 6667"/>
            </a:avLst>
          </a:prstGeom>
          <a:solidFill>
            <a:schemeClr val="tx1"/>
          </a:solidFill>
          <a:ln/>
        </p:spPr>
        <p:txBody>
          <a:bodyPr/>
          <a:lstStyle/>
          <a:p>
            <a:endParaRPr lang="fr-FR" noProof="0" dirty="0">
              <a:latin typeface="+mj-lt"/>
            </a:endParaRPr>
          </a:p>
        </p:txBody>
      </p:sp>
      <p:sp>
        <p:nvSpPr>
          <p:cNvPr id="61" name="Text 14">
            <a:extLst>
              <a:ext uri="{FF2B5EF4-FFF2-40B4-BE49-F238E27FC236}">
                <a16:creationId xmlns:a16="http://schemas.microsoft.com/office/drawing/2014/main" id="{65329B45-9958-0041-40F3-2BA4A8D09004}"/>
              </a:ext>
            </a:extLst>
          </p:cNvPr>
          <p:cNvSpPr/>
          <p:nvPr/>
        </p:nvSpPr>
        <p:spPr>
          <a:xfrm>
            <a:off x="5019799" y="4507531"/>
            <a:ext cx="191214" cy="340281"/>
          </a:xfrm>
          <a:prstGeom prst="rect">
            <a:avLst/>
          </a:prstGeom>
          <a:noFill/>
          <a:ln/>
        </p:spPr>
        <p:txBody>
          <a:bodyPr wrap="none" lIns="0" tIns="0" rIns="0" bIns="0" rtlCol="0" anchor="t"/>
          <a:lstStyle/>
          <a:p>
            <a:pPr marL="0" indent="0" algn="ctr">
              <a:lnSpc>
                <a:spcPts val="2650"/>
              </a:lnSpc>
              <a:buNone/>
            </a:pPr>
            <a:r>
              <a:rPr lang="fr-FR" sz="2650" noProof="0" dirty="0">
                <a:solidFill>
                  <a:schemeClr val="bg1"/>
                </a:solidFill>
                <a:latin typeface="+mj-lt"/>
                <a:ea typeface="MuseoModerno Medium" pitchFamily="34" charset="-122"/>
                <a:cs typeface="MuseoModerno Medium" pitchFamily="34" charset="-120"/>
              </a:rPr>
              <a:t>3</a:t>
            </a:r>
            <a:endParaRPr lang="fr-FR" sz="2650" noProof="0" dirty="0">
              <a:solidFill>
                <a:schemeClr val="bg1"/>
              </a:solidFill>
              <a:latin typeface="+mj-lt"/>
            </a:endParaRPr>
          </a:p>
        </p:txBody>
      </p:sp>
      <p:sp>
        <p:nvSpPr>
          <p:cNvPr id="62" name="Text 15">
            <a:extLst>
              <a:ext uri="{FF2B5EF4-FFF2-40B4-BE49-F238E27FC236}">
                <a16:creationId xmlns:a16="http://schemas.microsoft.com/office/drawing/2014/main" id="{84736E5D-8CC6-397F-3F02-EF5A56351D61}"/>
              </a:ext>
            </a:extLst>
          </p:cNvPr>
          <p:cNvSpPr/>
          <p:nvPr/>
        </p:nvSpPr>
        <p:spPr>
          <a:xfrm>
            <a:off x="6362943" y="4507531"/>
            <a:ext cx="4008358" cy="354330"/>
          </a:xfrm>
          <a:prstGeom prst="rect">
            <a:avLst/>
          </a:prstGeom>
          <a:noFill/>
          <a:ln/>
        </p:spPr>
        <p:txBody>
          <a:bodyPr wrap="none" lIns="0" tIns="0" rIns="0" bIns="0" rtlCol="0" anchor="t"/>
          <a:lstStyle/>
          <a:p>
            <a:pPr marL="0" indent="0" algn="l">
              <a:lnSpc>
                <a:spcPts val="2750"/>
              </a:lnSpc>
              <a:buNone/>
            </a:pPr>
            <a:r>
              <a:rPr lang="fr-FR" sz="2400" b="1" noProof="0" dirty="0">
                <a:latin typeface="+mj-lt"/>
                <a:ea typeface="MuseoModerno Medium" pitchFamily="34" charset="-122"/>
                <a:cs typeface="MuseoModerno Medium" pitchFamily="34" charset="-120"/>
              </a:rPr>
              <a:t>Conteneurisation avec Docker</a:t>
            </a:r>
            <a:endParaRPr lang="fr-FR" sz="2400" b="1" noProof="0" dirty="0">
              <a:latin typeface="+mj-lt"/>
            </a:endParaRPr>
          </a:p>
        </p:txBody>
      </p:sp>
      <p:sp>
        <p:nvSpPr>
          <p:cNvPr id="63" name="Text 16">
            <a:extLst>
              <a:ext uri="{FF2B5EF4-FFF2-40B4-BE49-F238E27FC236}">
                <a16:creationId xmlns:a16="http://schemas.microsoft.com/office/drawing/2014/main" id="{7E8180E1-AE3A-D67C-CA16-3797A5F7394E}"/>
              </a:ext>
            </a:extLst>
          </p:cNvPr>
          <p:cNvSpPr/>
          <p:nvPr/>
        </p:nvSpPr>
        <p:spPr>
          <a:xfrm>
            <a:off x="6362943" y="4884602"/>
            <a:ext cx="5209770" cy="1088708"/>
          </a:xfrm>
          <a:prstGeom prst="rect">
            <a:avLst/>
          </a:prstGeom>
          <a:noFill/>
          <a:ln/>
        </p:spPr>
        <p:txBody>
          <a:bodyPr wrap="square" lIns="0" tIns="0" rIns="0" bIns="0" rtlCol="0" anchor="t"/>
          <a:lstStyle/>
          <a:p>
            <a:r>
              <a:rPr lang="fr-FR" sz="1600" noProof="0" dirty="0">
                <a:latin typeface="+mj-lt"/>
              </a:rPr>
              <a:t>🔹 Isolation des services MongoDB et scripts Python.</a:t>
            </a:r>
            <a:br>
              <a:rPr lang="fr-FR" sz="1600" noProof="0" dirty="0">
                <a:latin typeface="+mj-lt"/>
              </a:rPr>
            </a:br>
            <a:r>
              <a:rPr lang="fr-FR" sz="1600" noProof="0" dirty="0">
                <a:latin typeface="+mj-lt"/>
              </a:rPr>
              <a:t>🔹 Orchestration avec </a:t>
            </a:r>
            <a:r>
              <a:rPr lang="fr-FR" sz="1600" b="1" noProof="0" dirty="0">
                <a:latin typeface="+mj-lt"/>
              </a:rPr>
              <a:t>Docker Compose</a:t>
            </a:r>
            <a:r>
              <a:rPr lang="fr-FR" sz="1600" noProof="0" dirty="0">
                <a:latin typeface="+mj-lt"/>
              </a:rPr>
              <a:t> pour un déploiement simplifié.</a:t>
            </a:r>
          </a:p>
        </p:txBody>
      </p:sp>
      <p:sp>
        <p:nvSpPr>
          <p:cNvPr id="66" name="Text 19">
            <a:extLst>
              <a:ext uri="{FF2B5EF4-FFF2-40B4-BE49-F238E27FC236}">
                <a16:creationId xmlns:a16="http://schemas.microsoft.com/office/drawing/2014/main" id="{231C7A8D-42FC-255F-7547-BB9F2BF39A4F}"/>
              </a:ext>
            </a:extLst>
          </p:cNvPr>
          <p:cNvSpPr/>
          <p:nvPr/>
        </p:nvSpPr>
        <p:spPr>
          <a:xfrm>
            <a:off x="4981689" y="7071986"/>
            <a:ext cx="219075" cy="340281"/>
          </a:xfrm>
          <a:prstGeom prst="rect">
            <a:avLst/>
          </a:prstGeom>
          <a:noFill/>
          <a:ln/>
        </p:spPr>
        <p:txBody>
          <a:bodyPr wrap="none" lIns="0" tIns="0" rIns="0" bIns="0" rtlCol="0" anchor="t"/>
          <a:lstStyle/>
          <a:p>
            <a:pPr marL="0" indent="0" algn="ctr">
              <a:lnSpc>
                <a:spcPts val="2650"/>
              </a:lnSpc>
              <a:buNone/>
            </a:pPr>
            <a:endParaRPr lang="fr-FR" sz="2650" noProof="0" dirty="0">
              <a:latin typeface="+mj-lt"/>
            </a:endParaRPr>
          </a:p>
        </p:txBody>
      </p:sp>
    </p:spTree>
    <p:extLst>
      <p:ext uri="{BB962C8B-B14F-4D97-AF65-F5344CB8AC3E}">
        <p14:creationId xmlns:p14="http://schemas.microsoft.com/office/powerpoint/2010/main" val="3815241749"/>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3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9DD5345F-0178-8277-0F44-6C9B9817060A}"/>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fr-FR" noProof="0" dirty="0"/>
              <a:t>Une architecture pensée pour la scalabilité</a:t>
            </a:r>
          </a:p>
        </p:txBody>
      </p:sp>
      <p:sp>
        <p:nvSpPr>
          <p:cNvPr id="4" name="Espace réservé du contenu 3">
            <a:extLst>
              <a:ext uri="{FF2B5EF4-FFF2-40B4-BE49-F238E27FC236}">
                <a16:creationId xmlns:a16="http://schemas.microsoft.com/office/drawing/2014/main" id="{5A5964EE-9AA9-EEF0-FD82-93C9BE1CEEA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8" y="2286000"/>
            <a:ext cx="6066818" cy="4023360"/>
          </a:xfrm>
        </p:spPr>
        <p:txBody>
          <a:bodyPr>
            <a:noAutofit/>
          </a:bodyPr>
          <a:lstStyle/>
          <a:p>
            <a:pPr marL="0" indent="0">
              <a:spcBef>
                <a:spcPts val="2500"/>
              </a:spcBef>
              <a:buNone/>
            </a:pPr>
            <a:r>
              <a:rPr lang="fr-FR" sz="1400" b="1" noProof="0" dirty="0"/>
              <a:t>MongoDB :</a:t>
            </a:r>
            <a:br>
              <a:rPr lang="fr-FR" sz="1400" noProof="0" dirty="0"/>
            </a:br>
            <a:r>
              <a:rPr lang="fr-FR" sz="1400" noProof="0" dirty="0"/>
              <a:t>🔹 Stocke les données médicales avec flexibilité et performance.</a:t>
            </a:r>
          </a:p>
          <a:p>
            <a:pPr marL="0" indent="0">
              <a:spcBef>
                <a:spcPts val="2500"/>
              </a:spcBef>
              <a:buNone/>
            </a:pPr>
            <a:r>
              <a:rPr lang="fr-FR" sz="1400" b="1" noProof="0" dirty="0"/>
              <a:t>Scripts Python :</a:t>
            </a:r>
            <a:br>
              <a:rPr lang="fr-FR" sz="1400" noProof="0" dirty="0"/>
            </a:br>
            <a:r>
              <a:rPr lang="fr-FR" sz="1400" noProof="0" dirty="0"/>
              <a:t>🔹 Automatisent la migration des données et les tests CRUD.</a:t>
            </a:r>
          </a:p>
          <a:p>
            <a:pPr marL="0" indent="0">
              <a:spcBef>
                <a:spcPts val="2500"/>
              </a:spcBef>
              <a:buNone/>
            </a:pPr>
            <a:r>
              <a:rPr lang="fr-FR" sz="1400" b="1" noProof="0" dirty="0"/>
              <a:t>Conteneurs Docker</a:t>
            </a:r>
          </a:p>
          <a:p>
            <a:pPr marL="0" lvl="1" indent="0">
              <a:buNone/>
            </a:pPr>
            <a:r>
              <a:rPr lang="fr-FR" sz="1400" noProof="0" dirty="0"/>
              <a:t>🔹 Encapsulent les applications et leurs dépendances pour un déploiement portable et efficace.</a:t>
            </a:r>
          </a:p>
          <a:p>
            <a:pPr marL="0" lvl="1" indent="0">
              <a:buNone/>
            </a:pPr>
            <a:endParaRPr lang="fr-FR" sz="1400" b="1" noProof="0" dirty="0"/>
          </a:p>
          <a:p>
            <a:pPr marL="0" lvl="1" indent="0">
              <a:buNone/>
            </a:pPr>
            <a:r>
              <a:rPr lang="fr-FR" sz="1400" b="1" noProof="0" dirty="0"/>
              <a:t>Volumes Docker</a:t>
            </a:r>
          </a:p>
          <a:p>
            <a:pPr marL="0" lvl="1" indent="0">
              <a:buNone/>
            </a:pPr>
            <a:r>
              <a:rPr lang="fr-FR" sz="1400" noProof="0" dirty="0"/>
              <a:t>🔹 Assurent la persistance des données même après redémarrage des conteneurs.</a:t>
            </a:r>
          </a:p>
          <a:p>
            <a:pPr marL="0" lvl="1" indent="0">
              <a:buNone/>
            </a:pPr>
            <a:endParaRPr lang="fr-FR" sz="1400" b="1" noProof="0" dirty="0"/>
          </a:p>
          <a:p>
            <a:pPr marL="0" lvl="1" indent="0">
              <a:buNone/>
            </a:pPr>
            <a:r>
              <a:rPr lang="fr-FR" sz="1400" b="1" noProof="0" dirty="0"/>
              <a:t>Réseaux Docker</a:t>
            </a:r>
          </a:p>
          <a:p>
            <a:pPr marL="0" lvl="1" indent="0">
              <a:buNone/>
            </a:pPr>
            <a:r>
              <a:rPr lang="fr-FR" sz="1400" noProof="0" dirty="0"/>
              <a:t>🔹 Facilitent la communication entre les conteneurs pour une architecture distribuée.</a:t>
            </a:r>
          </a:p>
        </p:txBody>
      </p:sp>
      <p:pic>
        <p:nvPicPr>
          <p:cNvPr id="16" name="Image 15">
            <a:extLst>
              <a:ext uri="{FF2B5EF4-FFF2-40B4-BE49-F238E27FC236}">
                <a16:creationId xmlns:a16="http://schemas.microsoft.com/office/drawing/2014/main" id="{5191A05F-558E-6127-C316-8418837E11D8}"/>
              </a:ext>
            </a:extLst>
          </p:cNvPr>
          <p:cNvPicPr>
            <a:picLocks noChangeAspect="1"/>
          </p:cNvPicPr>
          <p:nvPr/>
        </p:nvPicPr>
        <p:blipFill>
          <a:blip r:embed="rId3"/>
          <a:srcRect l="10142" r="22203"/>
          <a:stretch/>
        </p:blipFill>
        <p:spPr>
          <a:xfrm>
            <a:off x="7552266" y="10"/>
            <a:ext cx="4639733" cy="6857990"/>
          </a:xfrm>
          <a:prstGeom prst="rect">
            <a:avLst/>
          </a:prstGeom>
        </p:spPr>
      </p:pic>
    </p:spTree>
    <p:extLst>
      <p:ext uri="{BB962C8B-B14F-4D97-AF65-F5344CB8AC3E}">
        <p14:creationId xmlns:p14="http://schemas.microsoft.com/office/powerpoint/2010/main" val="2749839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FA32BB39-F62E-43E2-BD90-29FA55515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EF5F115-05D7-AC63-8A87-42707751EB0A}"/>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fr-FR" noProof="0" dirty="0"/>
              <a:t>Résultats Clés de la Migration</a:t>
            </a:r>
          </a:p>
        </p:txBody>
      </p:sp>
      <p:pic>
        <p:nvPicPr>
          <p:cNvPr id="33" name="Image 32">
            <a:extLst>
              <a:ext uri="{FF2B5EF4-FFF2-40B4-BE49-F238E27FC236}">
                <a16:creationId xmlns:a16="http://schemas.microsoft.com/office/drawing/2014/main" id="{5149EA29-B1B8-20CC-4AA5-B67F18B96B1C}"/>
              </a:ext>
            </a:extLst>
          </p:cNvPr>
          <p:cNvPicPr>
            <a:picLocks noChangeAspect="1"/>
          </p:cNvPicPr>
          <p:nvPr/>
        </p:nvPicPr>
        <p:blipFill>
          <a:blip r:embed="rId3"/>
          <a:stretch>
            <a:fillRect/>
          </a:stretch>
        </p:blipFill>
        <p:spPr>
          <a:xfrm>
            <a:off x="1201271" y="2345956"/>
            <a:ext cx="2857809" cy="1929021"/>
          </a:xfrm>
          <a:prstGeom prst="rect">
            <a:avLst/>
          </a:prstGeom>
        </p:spPr>
      </p:pic>
      <p:pic>
        <p:nvPicPr>
          <p:cNvPr id="36" name="Image 35">
            <a:extLst>
              <a:ext uri="{FF2B5EF4-FFF2-40B4-BE49-F238E27FC236}">
                <a16:creationId xmlns:a16="http://schemas.microsoft.com/office/drawing/2014/main" id="{CD3AEA64-CE3C-CA19-A0A7-D685572309EB}"/>
              </a:ext>
            </a:extLst>
          </p:cNvPr>
          <p:cNvPicPr>
            <a:picLocks noChangeAspect="1"/>
          </p:cNvPicPr>
          <p:nvPr/>
        </p:nvPicPr>
        <p:blipFill>
          <a:blip r:embed="rId4"/>
          <a:stretch>
            <a:fillRect/>
          </a:stretch>
        </p:blipFill>
        <p:spPr>
          <a:xfrm>
            <a:off x="1201271" y="4924136"/>
            <a:ext cx="2857809" cy="957365"/>
          </a:xfrm>
          <a:prstGeom prst="rect">
            <a:avLst/>
          </a:prstGeom>
        </p:spPr>
      </p:pic>
      <p:sp>
        <p:nvSpPr>
          <p:cNvPr id="6" name="Rectangle 2">
            <a:extLst>
              <a:ext uri="{FF2B5EF4-FFF2-40B4-BE49-F238E27FC236}">
                <a16:creationId xmlns:a16="http://schemas.microsoft.com/office/drawing/2014/main" id="{31024B2D-DF05-32B9-71EF-8DF4392B671E}"/>
              </a:ext>
            </a:extLst>
          </p:cNvPr>
          <p:cNvSpPr>
            <a:spLocks noGrp="1" noChangeArrowheads="1"/>
          </p:cNvSpPr>
          <p:nvPr>
            <p:ph sz="half" idx="2"/>
          </p:nvPr>
        </p:nvSpPr>
        <p:spPr bwMode="auto">
          <a:xfrm>
            <a:off x="5148040" y="2403230"/>
            <a:ext cx="6190130" cy="4023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20" tIns="45720" rIns="45720" bIns="45720" numCol="1" rtlCol="0" anchorCtr="0" compatLnSpc="1">
            <a:prstTxWarp prst="textNoShape">
              <a:avLst/>
            </a:prstTxWarp>
            <a:normAutofit/>
          </a:bodyPr>
          <a:lstStyle/>
          <a:p>
            <a:r>
              <a:rPr lang="fr-FR" sz="1600" b="1" noProof="0" dirty="0"/>
              <a:t>🟢 Documents Migrés 📂</a:t>
            </a:r>
          </a:p>
          <a:p>
            <a:r>
              <a:rPr lang="fr-FR" sz="1600" noProof="0" dirty="0"/>
              <a:t>✔ 54 860 documents transférés avec succès.</a:t>
            </a:r>
          </a:p>
          <a:p>
            <a:r>
              <a:rPr lang="fr-FR" sz="1600" b="1" noProof="0" dirty="0"/>
              <a:t>🟢 Tests CRUD ✅</a:t>
            </a:r>
          </a:p>
          <a:p>
            <a:r>
              <a:rPr lang="fr-FR" sz="1600" noProof="0" dirty="0"/>
              <a:t>✔ Opérations CRUD (</a:t>
            </a:r>
            <a:r>
              <a:rPr lang="fr-FR" sz="1600" noProof="0" dirty="0" err="1"/>
              <a:t>Create</a:t>
            </a:r>
            <a:r>
              <a:rPr lang="fr-FR" sz="1600" noProof="0" dirty="0"/>
              <a:t>, Read, Update, </a:t>
            </a:r>
            <a:r>
              <a:rPr lang="fr-FR" sz="1600" noProof="0" dirty="0" err="1"/>
              <a:t>Delete</a:t>
            </a:r>
            <a:r>
              <a:rPr lang="fr-FR" sz="1600" noProof="0" dirty="0"/>
              <a:t>) validées à 100 %.</a:t>
            </a:r>
          </a:p>
          <a:p>
            <a:r>
              <a:rPr lang="fr-FR" sz="1600" b="1" noProof="0" dirty="0"/>
              <a:t>🟢 Intégrité des Données 🔎</a:t>
            </a:r>
          </a:p>
          <a:p>
            <a:r>
              <a:rPr lang="fr-FR" sz="1600" noProof="0" dirty="0"/>
              <a:t>✔ Vérifications complètes : cohérence et exactitude assurées.</a:t>
            </a:r>
          </a:p>
          <a:p>
            <a:r>
              <a:rPr lang="fr-FR" sz="1600" b="1" noProof="0" dirty="0"/>
              <a:t>🟢 Stabilité Docker 🐳</a:t>
            </a:r>
          </a:p>
          <a:p>
            <a:r>
              <a:rPr lang="fr-FR" sz="1600" noProof="0" dirty="0"/>
              <a:t>✔ Déploiement stable testé dans plusieurs scénarios.</a:t>
            </a:r>
          </a:p>
          <a:p>
            <a:pPr fontAlgn="base">
              <a:spcBef>
                <a:spcPct val="0"/>
              </a:spcBef>
              <a:spcAft>
                <a:spcPts val="600"/>
              </a:spcAft>
              <a:buSzTx/>
            </a:pPr>
            <a:endParaRPr kumimoji="0" lang="fr-FR" sz="1600" b="0" i="0" u="none" strike="noStrike" cap="none" normalizeH="0" baseline="0" noProof="0" dirty="0">
              <a:ln>
                <a:noFill/>
              </a:ln>
              <a:effectLst/>
            </a:endParaRPr>
          </a:p>
        </p:txBody>
      </p:sp>
    </p:spTree>
    <p:extLst>
      <p:ext uri="{BB962C8B-B14F-4D97-AF65-F5344CB8AC3E}">
        <p14:creationId xmlns:p14="http://schemas.microsoft.com/office/powerpoint/2010/main" val="17493719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A29273-493A-6B80-5ACB-3B044AEB0870}"/>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05F20B26-0A85-CB3C-0DBD-321041DA6FE7}"/>
              </a:ext>
            </a:extLst>
          </p:cNvPr>
          <p:cNvSpPr>
            <a:spLocks noGrp="1"/>
          </p:cNvSpPr>
          <p:nvPr>
            <p:ph type="title"/>
          </p:nvPr>
        </p:nvSpPr>
        <p:spPr>
          <a:xfrm>
            <a:off x="1024128" y="585216"/>
            <a:ext cx="6066818" cy="1499616"/>
          </a:xfrm>
        </p:spPr>
        <p:txBody>
          <a:bodyPr vert="horz" lIns="91440" tIns="45720" rIns="91440" bIns="45720" rtlCol="0" anchor="ctr">
            <a:normAutofit/>
          </a:bodyPr>
          <a:lstStyle/>
          <a:p>
            <a:pPr marL="0" indent="0"/>
            <a:r>
              <a:rPr lang="fr-FR" noProof="0" dirty="0"/>
              <a:t>Impact de la Migration : Stabilité et Performance</a:t>
            </a:r>
          </a:p>
        </p:txBody>
      </p:sp>
      <p:pic>
        <p:nvPicPr>
          <p:cNvPr id="11" name="Image 0" descr="preencoded.png">
            <a:extLst>
              <a:ext uri="{FF2B5EF4-FFF2-40B4-BE49-F238E27FC236}">
                <a16:creationId xmlns:a16="http://schemas.microsoft.com/office/drawing/2014/main" id="{ADB21287-950C-3DA5-10F1-E86FC7EB7FCF}"/>
              </a:ext>
            </a:extLst>
          </p:cNvPr>
          <p:cNvPicPr>
            <a:picLocks noChangeAspect="1"/>
          </p:cNvPicPr>
          <p:nvPr/>
        </p:nvPicPr>
        <p:blipFill>
          <a:blip r:embed="rId3"/>
          <a:srcRect t="1337" r="-2" b="-2"/>
          <a:stretch/>
        </p:blipFill>
        <p:spPr>
          <a:xfrm>
            <a:off x="7552266" y="10"/>
            <a:ext cx="4639733" cy="6857990"/>
          </a:xfrm>
          <a:prstGeom prst="rect">
            <a:avLst/>
          </a:prstGeom>
        </p:spPr>
      </p:pic>
      <p:sp>
        <p:nvSpPr>
          <p:cNvPr id="4" name="Text 1">
            <a:extLst>
              <a:ext uri="{FF2B5EF4-FFF2-40B4-BE49-F238E27FC236}">
                <a16:creationId xmlns:a16="http://schemas.microsoft.com/office/drawing/2014/main" id="{5AC15CF1-4F00-1484-BC1C-B97C7D5714BD}"/>
              </a:ext>
            </a:extLst>
          </p:cNvPr>
          <p:cNvSpPr/>
          <p:nvPr/>
        </p:nvSpPr>
        <p:spPr>
          <a:xfrm>
            <a:off x="231330" y="2624062"/>
            <a:ext cx="2319409" cy="247799"/>
          </a:xfrm>
          <a:prstGeom prst="rect">
            <a:avLst/>
          </a:prstGeom>
          <a:noFill/>
          <a:ln/>
        </p:spPr>
        <p:txBody>
          <a:bodyPr wrap="none" lIns="0" tIns="0" rIns="0" bIns="0" rtlCol="0" anchor="t"/>
          <a:lstStyle/>
          <a:p>
            <a:pPr marL="0" indent="0" algn="l">
              <a:lnSpc>
                <a:spcPts val="2600"/>
              </a:lnSpc>
              <a:buNone/>
            </a:pPr>
            <a:r>
              <a:rPr lang="fr-FR" sz="2000" noProof="0" dirty="0">
                <a:latin typeface="+mj-lt"/>
              </a:rPr>
              <a:t>Vitesse de Migration 🚀</a:t>
            </a:r>
          </a:p>
        </p:txBody>
      </p:sp>
      <p:sp>
        <p:nvSpPr>
          <p:cNvPr id="5" name="Text 2">
            <a:extLst>
              <a:ext uri="{FF2B5EF4-FFF2-40B4-BE49-F238E27FC236}">
                <a16:creationId xmlns:a16="http://schemas.microsoft.com/office/drawing/2014/main" id="{592F49EC-DB5C-A6A0-E962-509C84881AB5}"/>
              </a:ext>
            </a:extLst>
          </p:cNvPr>
          <p:cNvSpPr/>
          <p:nvPr/>
        </p:nvSpPr>
        <p:spPr>
          <a:xfrm>
            <a:off x="231330" y="3081262"/>
            <a:ext cx="3223060" cy="1014770"/>
          </a:xfrm>
          <a:prstGeom prst="rect">
            <a:avLst/>
          </a:prstGeom>
          <a:noFill/>
          <a:ln/>
        </p:spPr>
        <p:txBody>
          <a:bodyPr wrap="square" lIns="0" tIns="0" rIns="0" bIns="0" rtlCol="0" anchor="t"/>
          <a:lstStyle/>
          <a:p>
            <a:pPr marL="0" indent="0" algn="l">
              <a:lnSpc>
                <a:spcPts val="2650"/>
              </a:lnSpc>
              <a:buNone/>
            </a:pPr>
            <a:r>
              <a:rPr lang="fr-FR" sz="1600" noProof="0" dirty="0"/>
              <a:t>📌</a:t>
            </a:r>
            <a:r>
              <a:rPr lang="fr-FR" sz="1600" noProof="0" dirty="0">
                <a:latin typeface="+mj-lt"/>
              </a:rPr>
              <a:t>1 000 données transférées par seconde, assurant un gain de temps considérable.</a:t>
            </a:r>
          </a:p>
        </p:txBody>
      </p:sp>
      <p:sp>
        <p:nvSpPr>
          <p:cNvPr id="7" name="Text 3">
            <a:extLst>
              <a:ext uri="{FF2B5EF4-FFF2-40B4-BE49-F238E27FC236}">
                <a16:creationId xmlns:a16="http://schemas.microsoft.com/office/drawing/2014/main" id="{F8021B9D-31A7-6822-D309-F6DBF9C1A1FE}"/>
              </a:ext>
            </a:extLst>
          </p:cNvPr>
          <p:cNvSpPr/>
          <p:nvPr/>
        </p:nvSpPr>
        <p:spPr>
          <a:xfrm>
            <a:off x="4221828" y="2624062"/>
            <a:ext cx="2319409" cy="247799"/>
          </a:xfrm>
          <a:prstGeom prst="rect">
            <a:avLst/>
          </a:prstGeom>
          <a:noFill/>
          <a:ln/>
        </p:spPr>
        <p:txBody>
          <a:bodyPr wrap="none" lIns="0" tIns="0" rIns="0" bIns="0" rtlCol="0" anchor="t"/>
          <a:lstStyle/>
          <a:p>
            <a:pPr marL="0" indent="0" algn="l">
              <a:lnSpc>
                <a:spcPts val="2600"/>
              </a:lnSpc>
              <a:buNone/>
            </a:pPr>
            <a:r>
              <a:rPr lang="fr-FR" sz="2000" noProof="0" dirty="0">
                <a:latin typeface="+mj-lt"/>
              </a:rPr>
              <a:t>Tests CRUD Validés ✅</a:t>
            </a:r>
          </a:p>
        </p:txBody>
      </p:sp>
      <p:sp>
        <p:nvSpPr>
          <p:cNvPr id="8" name="Text 4">
            <a:extLst>
              <a:ext uri="{FF2B5EF4-FFF2-40B4-BE49-F238E27FC236}">
                <a16:creationId xmlns:a16="http://schemas.microsoft.com/office/drawing/2014/main" id="{4CCE69D1-478B-44A4-E858-987D44A0B5AF}"/>
              </a:ext>
            </a:extLst>
          </p:cNvPr>
          <p:cNvSpPr/>
          <p:nvPr/>
        </p:nvSpPr>
        <p:spPr>
          <a:xfrm>
            <a:off x="4221828" y="3081262"/>
            <a:ext cx="3083212" cy="1014770"/>
          </a:xfrm>
          <a:prstGeom prst="rect">
            <a:avLst/>
          </a:prstGeom>
          <a:noFill/>
          <a:ln/>
        </p:spPr>
        <p:txBody>
          <a:bodyPr wrap="square" lIns="0" tIns="0" rIns="0" bIns="0" rtlCol="0" anchor="t"/>
          <a:lstStyle/>
          <a:p>
            <a:pPr marL="0" indent="0" algn="l">
              <a:lnSpc>
                <a:spcPts val="2650"/>
              </a:lnSpc>
              <a:buNone/>
            </a:pPr>
            <a:r>
              <a:rPr lang="fr-FR" sz="1600" noProof="0" dirty="0"/>
              <a:t>📌</a:t>
            </a:r>
            <a:r>
              <a:rPr lang="fr-FR" sz="1600" noProof="0" dirty="0">
                <a:latin typeface="+mj-lt"/>
              </a:rPr>
              <a:t>100 % des tests réussis pour garantir l’intégrité et la cohérence des données.</a:t>
            </a:r>
          </a:p>
        </p:txBody>
      </p:sp>
      <p:sp>
        <p:nvSpPr>
          <p:cNvPr id="10" name="Text 5">
            <a:extLst>
              <a:ext uri="{FF2B5EF4-FFF2-40B4-BE49-F238E27FC236}">
                <a16:creationId xmlns:a16="http://schemas.microsoft.com/office/drawing/2014/main" id="{A1F3D48F-BFE8-00B7-839A-60DBC438EAF3}"/>
              </a:ext>
            </a:extLst>
          </p:cNvPr>
          <p:cNvSpPr/>
          <p:nvPr/>
        </p:nvSpPr>
        <p:spPr>
          <a:xfrm>
            <a:off x="2429879" y="4520863"/>
            <a:ext cx="2544015" cy="330398"/>
          </a:xfrm>
          <a:prstGeom prst="rect">
            <a:avLst/>
          </a:prstGeom>
          <a:noFill/>
          <a:ln/>
        </p:spPr>
        <p:txBody>
          <a:bodyPr wrap="none" lIns="0" tIns="0" rIns="0" bIns="0" rtlCol="0" anchor="t"/>
          <a:lstStyle/>
          <a:p>
            <a:pPr marL="0" indent="0" algn="l">
              <a:lnSpc>
                <a:spcPts val="2600"/>
              </a:lnSpc>
              <a:buNone/>
            </a:pPr>
            <a:r>
              <a:rPr lang="fr-FR" sz="2000" noProof="0" dirty="0">
                <a:latin typeface="+mj-lt"/>
              </a:rPr>
              <a:t>Infrastructure Moderne 🏗️</a:t>
            </a:r>
          </a:p>
        </p:txBody>
      </p:sp>
      <p:sp>
        <p:nvSpPr>
          <p:cNvPr id="12" name="Text 6">
            <a:extLst>
              <a:ext uri="{FF2B5EF4-FFF2-40B4-BE49-F238E27FC236}">
                <a16:creationId xmlns:a16="http://schemas.microsoft.com/office/drawing/2014/main" id="{D084D27F-B4B7-B0CE-B263-0FA7E83B1BF5}"/>
              </a:ext>
            </a:extLst>
          </p:cNvPr>
          <p:cNvSpPr/>
          <p:nvPr/>
        </p:nvSpPr>
        <p:spPr>
          <a:xfrm>
            <a:off x="2050057" y="4978063"/>
            <a:ext cx="3602882" cy="1014770"/>
          </a:xfrm>
          <a:prstGeom prst="rect">
            <a:avLst/>
          </a:prstGeom>
          <a:noFill/>
          <a:ln/>
        </p:spPr>
        <p:txBody>
          <a:bodyPr wrap="square" lIns="0" tIns="0" rIns="0" bIns="0" rtlCol="0" anchor="t"/>
          <a:lstStyle/>
          <a:p>
            <a:pPr algn="l">
              <a:lnSpc>
                <a:spcPts val="2650"/>
              </a:lnSpc>
            </a:pPr>
            <a:r>
              <a:rPr lang="fr-FR" sz="1600" noProof="0" dirty="0"/>
              <a:t>📌 </a:t>
            </a:r>
            <a:r>
              <a:rPr lang="fr-FR" sz="1600" noProof="0" dirty="0">
                <a:latin typeface="+mj-lt"/>
              </a:rPr>
              <a:t>Scalable, stable et prête pour un déploiement Cloud.</a:t>
            </a:r>
            <a:br>
              <a:rPr lang="fr-FR" sz="1600" noProof="0" dirty="0">
                <a:latin typeface="+mj-lt"/>
              </a:rPr>
            </a:br>
            <a:r>
              <a:rPr lang="fr-FR" sz="1600" noProof="0" dirty="0"/>
              <a:t>📌 </a:t>
            </a:r>
            <a:r>
              <a:rPr lang="fr-FR" sz="1600" noProof="0" dirty="0">
                <a:latin typeface="+mj-lt"/>
              </a:rPr>
              <a:t>Système fiable, adaptable et optimisé pour la gestion des volumes croissants.</a:t>
            </a:r>
          </a:p>
        </p:txBody>
      </p:sp>
    </p:spTree>
    <p:extLst>
      <p:ext uri="{BB962C8B-B14F-4D97-AF65-F5344CB8AC3E}">
        <p14:creationId xmlns:p14="http://schemas.microsoft.com/office/powerpoint/2010/main" val="24012602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4CCDA5B-4C95-7566-773E-57C156DDFE79}"/>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fr-FR" noProof="0" dirty="0"/>
              <a:t>Démonstration du Processus</a:t>
            </a:r>
          </a:p>
        </p:txBody>
      </p:sp>
      <p:sp>
        <p:nvSpPr>
          <p:cNvPr id="3" name="Espace réservé du contenu 2">
            <a:extLst>
              <a:ext uri="{FF2B5EF4-FFF2-40B4-BE49-F238E27FC236}">
                <a16:creationId xmlns:a16="http://schemas.microsoft.com/office/drawing/2014/main" id="{98A9897E-2A39-D7D1-8444-8395D8D5C4CB}"/>
              </a:ext>
            </a:extLst>
          </p:cNvPr>
          <p:cNvSpPr>
            <a:spLocks noGrp="1"/>
          </p:cNvSpPr>
          <p:nvPr>
            <p:ph sz="half" idx="1"/>
          </p:nvPr>
        </p:nvSpPr>
        <p:spPr>
          <a:xfrm>
            <a:off x="1024128" y="2286000"/>
            <a:ext cx="6066818" cy="4023360"/>
          </a:xfrm>
        </p:spPr>
        <p:txBody>
          <a:bodyPr vert="horz" lIns="45720" tIns="45720" rIns="45720" bIns="45720" rtlCol="0">
            <a:normAutofit/>
          </a:bodyPr>
          <a:lstStyle/>
          <a:p>
            <a:pPr marL="0" indent="0">
              <a:spcBef>
                <a:spcPts val="2500"/>
              </a:spcBef>
              <a:buNone/>
            </a:pPr>
            <a:r>
              <a:rPr lang="fr-FR" sz="1600" noProof="0" dirty="0"/>
              <a:t>✅</a:t>
            </a:r>
            <a:r>
              <a:rPr lang="fr-FR" sz="1600" b="1" noProof="0" dirty="0"/>
              <a:t>Démonstration de la migration</a:t>
            </a:r>
          </a:p>
          <a:p>
            <a:pPr marL="182880" lvl="2" indent="0">
              <a:buNone/>
            </a:pPr>
            <a:r>
              <a:rPr lang="fr-FR" noProof="0" dirty="0"/>
              <a:t>Présentation des étapes clés du processus automatisé pour une migration fluide et optimisée.</a:t>
            </a:r>
          </a:p>
          <a:p>
            <a:pPr marL="0" lvl="1" indent="0">
              <a:buNone/>
            </a:pPr>
            <a:endParaRPr lang="fr-FR" sz="1400" b="1" noProof="0" dirty="0"/>
          </a:p>
          <a:p>
            <a:pPr marL="0" lvl="1" indent="0">
              <a:buNone/>
            </a:pPr>
            <a:r>
              <a:rPr lang="fr-FR" sz="1600" noProof="0" dirty="0"/>
              <a:t>✅</a:t>
            </a:r>
            <a:r>
              <a:rPr lang="fr-FR" sz="1600" b="1" noProof="0" dirty="0"/>
              <a:t>Utilisation de Docker</a:t>
            </a:r>
          </a:p>
          <a:p>
            <a:pPr marL="182880" lvl="2" indent="0">
              <a:buNone/>
            </a:pPr>
            <a:r>
              <a:rPr lang="fr-FR" noProof="0" dirty="0"/>
              <a:t>Orchestration des conteneurs pour assurer un déploiement portable et stable.</a:t>
            </a:r>
          </a:p>
          <a:p>
            <a:pPr marL="0" lvl="1" indent="0">
              <a:buNone/>
            </a:pPr>
            <a:endParaRPr lang="fr-FR" sz="1400" b="1" noProof="0" dirty="0"/>
          </a:p>
          <a:p>
            <a:pPr marL="0" lvl="1" indent="0">
              <a:buNone/>
            </a:pPr>
            <a:r>
              <a:rPr lang="fr-FR" sz="1600" noProof="0" dirty="0"/>
              <a:t>✅</a:t>
            </a:r>
            <a:r>
              <a:rPr lang="fr-FR" sz="1600" b="1" noProof="0" dirty="0"/>
              <a:t>Intégration avec Python</a:t>
            </a:r>
          </a:p>
          <a:p>
            <a:pPr marL="182880" lvl="2" indent="0">
              <a:buNone/>
            </a:pPr>
            <a:r>
              <a:rPr lang="fr-FR" noProof="0" dirty="0"/>
              <a:t>Exécution de scripts automatisés pour gérer les différentes phases de la migration.</a:t>
            </a:r>
          </a:p>
          <a:p>
            <a:pPr marL="182880" lvl="2" indent="0">
              <a:buNone/>
            </a:pPr>
            <a:endParaRPr lang="fr-FR" noProof="0" dirty="0"/>
          </a:p>
          <a:p>
            <a:pPr marL="0" lvl="1" indent="0">
              <a:buNone/>
            </a:pPr>
            <a:r>
              <a:rPr lang="fr-FR" sz="1600" noProof="0" dirty="0"/>
              <a:t>✅</a:t>
            </a:r>
            <a:r>
              <a:rPr lang="fr-FR" sz="1600" b="1" noProof="0" dirty="0"/>
              <a:t>Vérification des résultats </a:t>
            </a:r>
          </a:p>
          <a:p>
            <a:pPr marL="182880" lvl="2" indent="0">
              <a:buNone/>
            </a:pPr>
            <a:r>
              <a:rPr lang="fr-FR" noProof="0" dirty="0"/>
              <a:t>Contrôle des données migrées via MongoDB Compass pour garantir leur intégrité.</a:t>
            </a:r>
          </a:p>
          <a:p>
            <a:endParaRPr lang="fr-FR" sz="1400" noProof="0" dirty="0"/>
          </a:p>
        </p:txBody>
      </p:sp>
      <p:pic>
        <p:nvPicPr>
          <p:cNvPr id="7" name="Espace réservé du contenu 4" descr="Concept technologique de la quatrième révolution industrielle">
            <a:extLst>
              <a:ext uri="{FF2B5EF4-FFF2-40B4-BE49-F238E27FC236}">
                <a16:creationId xmlns:a16="http://schemas.microsoft.com/office/drawing/2014/main" id="{21AF4E93-9B68-B5DD-033E-52EBB3CE4021}"/>
              </a:ext>
            </a:extLst>
          </p:cNvPr>
          <p:cNvPicPr>
            <a:picLocks noChangeAspect="1"/>
          </p:cNvPicPr>
          <p:nvPr/>
        </p:nvPicPr>
        <p:blipFill>
          <a:blip r:embed="rId3"/>
          <a:srcRect l="30754" r="31191"/>
          <a:stretch/>
        </p:blipFill>
        <p:spPr>
          <a:xfrm>
            <a:off x="7552266" y="10"/>
            <a:ext cx="4639733" cy="6857990"/>
          </a:xfrm>
          <a:prstGeom prst="rect">
            <a:avLst/>
          </a:prstGeom>
        </p:spPr>
      </p:pic>
    </p:spTree>
    <p:extLst>
      <p:ext uri="{BB962C8B-B14F-4D97-AF65-F5344CB8AC3E}">
        <p14:creationId xmlns:p14="http://schemas.microsoft.com/office/powerpoint/2010/main" val="366413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4DFE-1122-5B29-9FE2-8F2EAD9333A8}"/>
              </a:ext>
            </a:extLst>
          </p:cNvPr>
          <p:cNvSpPr>
            <a:spLocks noGrp="1"/>
          </p:cNvSpPr>
          <p:nvPr>
            <p:ph type="title"/>
          </p:nvPr>
        </p:nvSpPr>
        <p:spPr>
          <a:xfrm>
            <a:off x="1024128" y="585216"/>
            <a:ext cx="9720072" cy="1499616"/>
          </a:xfrm>
        </p:spPr>
        <p:txBody>
          <a:bodyPr>
            <a:normAutofit/>
          </a:bodyPr>
          <a:lstStyle/>
          <a:p>
            <a:r>
              <a:rPr lang="fr-FR" noProof="0" dirty="0"/>
              <a:t>Explorer les Solutions AWS</a:t>
            </a:r>
          </a:p>
        </p:txBody>
      </p:sp>
      <p:graphicFrame>
        <p:nvGraphicFramePr>
          <p:cNvPr id="7" name="Espace réservé du contenu 4">
            <a:extLst>
              <a:ext uri="{FF2B5EF4-FFF2-40B4-BE49-F238E27FC236}">
                <a16:creationId xmlns:a16="http://schemas.microsoft.com/office/drawing/2014/main" id="{B8CD595C-EAB5-2CFD-6E4D-6AB2CD7177A4}"/>
              </a:ext>
            </a:extLst>
          </p:cNvPr>
          <p:cNvGraphicFramePr>
            <a:graphicFrameLocks noGrp="1"/>
          </p:cNvGraphicFramePr>
          <p:nvPr>
            <p:ph idx="1"/>
            <p:extLst>
              <p:ext uri="{D42A27DB-BD31-4B8C-83A1-F6EECF244321}">
                <p14:modId xmlns:p14="http://schemas.microsoft.com/office/powerpoint/2010/main" val="381726223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0999610"/>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é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413</TotalTime>
  <Words>2856</Words>
  <Application>Microsoft Office PowerPoint</Application>
  <PresentationFormat>Grand écran</PresentationFormat>
  <Paragraphs>200</Paragraphs>
  <Slides>13</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Aptos</vt:lpstr>
      <vt:lpstr>Arial</vt:lpstr>
      <vt:lpstr>Consolas</vt:lpstr>
      <vt:lpstr>Tw Cen MT</vt:lpstr>
      <vt:lpstr>Tw Cen MT Condensed</vt:lpstr>
      <vt:lpstr>Wingdings 3</vt:lpstr>
      <vt:lpstr>Intégral</vt:lpstr>
      <vt:lpstr>Migration de Données Médicales vers MongoDB</vt:lpstr>
      <vt:lpstr>Pourquoi migrer les données médicales ?</vt:lpstr>
      <vt:lpstr>Une méthodologie en 4 étapes</vt:lpstr>
      <vt:lpstr>Démarche Technique</vt:lpstr>
      <vt:lpstr>Une architecture pensée pour la scalabilité</vt:lpstr>
      <vt:lpstr>Résultats Clés de la Migration</vt:lpstr>
      <vt:lpstr>Impact de la Migration : Stabilité et Performance</vt:lpstr>
      <vt:lpstr>Démonstration du Processus</vt:lpstr>
      <vt:lpstr>Explorer les Solutions AWS</vt:lpstr>
      <vt:lpstr>Comparatif des Solutions AWS</vt:lpstr>
      <vt:lpstr>Justification des Choix Technologiques</vt:lpstr>
      <vt:lpstr>Recommandations et prochaines étapes</vt:lpstr>
      <vt:lpstr>Conclusion et Impact du Projet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Xavier Rousseau</dc:creator>
  <cp:lastModifiedBy>Xavier Rousseau</cp:lastModifiedBy>
  <cp:revision>48</cp:revision>
  <dcterms:created xsi:type="dcterms:W3CDTF">2025-01-27T10:28:20Z</dcterms:created>
  <dcterms:modified xsi:type="dcterms:W3CDTF">2025-01-29T16:12:09Z</dcterms:modified>
</cp:coreProperties>
</file>